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17" r:id="rId2"/>
    <p:sldId id="318" r:id="rId3"/>
    <p:sldId id="319" r:id="rId4"/>
    <p:sldId id="320" r:id="rId5"/>
    <p:sldId id="321" r:id="rId6"/>
    <p:sldId id="322" r:id="rId7"/>
    <p:sldId id="323" r:id="rId8"/>
    <p:sldId id="324" r:id="rId9"/>
    <p:sldId id="327" r:id="rId10"/>
    <p:sldId id="328" r:id="rId11"/>
    <p:sldId id="329" r:id="rId12"/>
    <p:sldId id="331" r:id="rId13"/>
    <p:sldId id="325" r:id="rId14"/>
    <p:sldId id="330" r:id="rId15"/>
    <p:sldId id="333" r:id="rId16"/>
    <p:sldId id="332" r:id="rId17"/>
  </p:sldIdLst>
  <p:sldSz cx="9906000" cy="6858000" type="A4"/>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93525" autoAdjust="0"/>
  </p:normalViewPr>
  <p:slideViewPr>
    <p:cSldViewPr>
      <p:cViewPr varScale="1">
        <p:scale>
          <a:sx n="77" d="100"/>
          <a:sy n="77" d="100"/>
        </p:scale>
        <p:origin x="1445" y="62"/>
      </p:cViewPr>
      <p:guideLst>
        <p:guide orient="horz" pos="2160"/>
        <p:guide pos="3120"/>
      </p:guideLst>
    </p:cSldViewPr>
  </p:slideViewPr>
  <p:notesTextViewPr>
    <p:cViewPr>
      <p:scale>
        <a:sx n="1" d="1"/>
        <a:sy n="1" d="1"/>
      </p:scale>
      <p:origin x="0" y="0"/>
    </p:cViewPr>
  </p:notesTextViewPr>
  <p:sorterViewPr>
    <p:cViewPr varScale="1">
      <p:scale>
        <a:sx n="1" d="1"/>
        <a:sy n="1" d="1"/>
      </p:scale>
      <p:origin x="0" y="-224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6400" cy="496888"/>
          </a:xfrm>
          <a:prstGeom prst="rect">
            <a:avLst/>
          </a:prstGeom>
        </p:spPr>
        <p:txBody>
          <a:bodyPr vert="horz" lIns="91426" tIns="45713" rIns="91426" bIns="4571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49689" y="0"/>
            <a:ext cx="2946400" cy="496888"/>
          </a:xfrm>
          <a:prstGeom prst="rect">
            <a:avLst/>
          </a:prstGeom>
        </p:spPr>
        <p:txBody>
          <a:bodyPr vert="horz" lIns="91426" tIns="45713" rIns="91426" bIns="45713" rtlCol="0"/>
          <a:lstStyle>
            <a:lvl1pPr algn="r">
              <a:defRPr sz="1200"/>
            </a:lvl1pPr>
          </a:lstStyle>
          <a:p>
            <a:fld id="{6D8C56ED-DEF3-4FEF-8C2D-7832951B99D2}" type="datetimeFigureOut">
              <a:rPr kumimoji="1" lang="ja-JP" altLang="en-US" smtClean="0"/>
              <a:t>2026/2/6</a:t>
            </a:fld>
            <a:endParaRPr kumimoji="1" lang="ja-JP" altLang="en-US"/>
          </a:p>
        </p:txBody>
      </p:sp>
      <p:sp>
        <p:nvSpPr>
          <p:cNvPr id="4" name="スライド イメージ プレースホルダー 3"/>
          <p:cNvSpPr>
            <a:spLocks noGrp="1" noRot="1" noChangeAspect="1"/>
          </p:cNvSpPr>
          <p:nvPr>
            <p:ph type="sldImg" idx="2"/>
          </p:nvPr>
        </p:nvSpPr>
        <p:spPr>
          <a:xfrm>
            <a:off x="709613" y="744538"/>
            <a:ext cx="5378450" cy="3722687"/>
          </a:xfrm>
          <a:prstGeom prst="rect">
            <a:avLst/>
          </a:prstGeom>
          <a:noFill/>
          <a:ln w="12700">
            <a:solidFill>
              <a:prstClr val="black"/>
            </a:solidFill>
          </a:ln>
        </p:spPr>
        <p:txBody>
          <a:bodyPr vert="horz" lIns="91426" tIns="45713" rIns="91426" bIns="45713" rtlCol="0" anchor="ctr"/>
          <a:lstStyle/>
          <a:p>
            <a:endParaRPr lang="ja-JP" altLang="en-US"/>
          </a:p>
        </p:txBody>
      </p:sp>
      <p:sp>
        <p:nvSpPr>
          <p:cNvPr id="5" name="ノート プレースホルダー 4"/>
          <p:cNvSpPr>
            <a:spLocks noGrp="1"/>
          </p:cNvSpPr>
          <p:nvPr>
            <p:ph type="body" sz="quarter" idx="3"/>
          </p:nvPr>
        </p:nvSpPr>
        <p:spPr>
          <a:xfrm>
            <a:off x="679451" y="4714876"/>
            <a:ext cx="5438775" cy="4467225"/>
          </a:xfrm>
          <a:prstGeom prst="rect">
            <a:avLst/>
          </a:prstGeom>
        </p:spPr>
        <p:txBody>
          <a:bodyPr vert="horz" lIns="91426" tIns="45713" rIns="91426" bIns="4571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28164"/>
            <a:ext cx="2946400" cy="496887"/>
          </a:xfrm>
          <a:prstGeom prst="rect">
            <a:avLst/>
          </a:prstGeom>
        </p:spPr>
        <p:txBody>
          <a:bodyPr vert="horz" lIns="91426" tIns="45713" rIns="91426" bIns="4571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9689" y="9428164"/>
            <a:ext cx="2946400" cy="496887"/>
          </a:xfrm>
          <a:prstGeom prst="rect">
            <a:avLst/>
          </a:prstGeom>
        </p:spPr>
        <p:txBody>
          <a:bodyPr vert="horz" lIns="91426" tIns="45713" rIns="91426" bIns="45713" rtlCol="0" anchor="b"/>
          <a:lstStyle>
            <a:lvl1pPr algn="r">
              <a:defRPr sz="1200"/>
            </a:lvl1pPr>
          </a:lstStyle>
          <a:p>
            <a:fld id="{ED2D8E67-89A5-44E3-BCB8-8D3A2B2CEEA1}" type="slidenum">
              <a:rPr kumimoji="1" lang="ja-JP" altLang="en-US" smtClean="0"/>
              <a:t>‹#›</a:t>
            </a:fld>
            <a:endParaRPr kumimoji="1" lang="ja-JP" altLang="en-US"/>
          </a:p>
        </p:txBody>
      </p:sp>
    </p:spTree>
    <p:extLst>
      <p:ext uri="{BB962C8B-B14F-4D97-AF65-F5344CB8AC3E}">
        <p14:creationId xmlns:p14="http://schemas.microsoft.com/office/powerpoint/2010/main" val="363836080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6C871ACF-055B-47F2-AE94-4244D4214FE5}" type="datetimeFigureOut">
              <a:rPr kumimoji="1" lang="ja-JP" altLang="en-US" smtClean="0"/>
              <a:t>2026/2/6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BDE59AB-7F82-403C-B59E-5135F269CB0F}" type="slidenum">
              <a:rPr kumimoji="1" lang="ja-JP" altLang="en-US" smtClean="0"/>
              <a:t>‹#›</a:t>
            </a:fld>
            <a:endParaRPr kumimoji="1" lang="ja-JP" altLang="en-US"/>
          </a:p>
        </p:txBody>
      </p:sp>
    </p:spTree>
    <p:extLst>
      <p:ext uri="{BB962C8B-B14F-4D97-AF65-F5344CB8AC3E}">
        <p14:creationId xmlns:p14="http://schemas.microsoft.com/office/powerpoint/2010/main" val="3811878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C871ACF-055B-47F2-AE94-4244D4214FE5}" type="datetimeFigureOut">
              <a:rPr kumimoji="1" lang="ja-JP" altLang="en-US" smtClean="0"/>
              <a:t>2026/2/6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BDE59AB-7F82-403C-B59E-5135F269CB0F}" type="slidenum">
              <a:rPr kumimoji="1" lang="ja-JP" altLang="en-US" smtClean="0"/>
              <a:t>‹#›</a:t>
            </a:fld>
            <a:endParaRPr kumimoji="1" lang="ja-JP" altLang="en-US"/>
          </a:p>
        </p:txBody>
      </p:sp>
    </p:spTree>
    <p:extLst>
      <p:ext uri="{BB962C8B-B14F-4D97-AF65-F5344CB8AC3E}">
        <p14:creationId xmlns:p14="http://schemas.microsoft.com/office/powerpoint/2010/main" val="903301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95300" y="274639"/>
            <a:ext cx="652145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C871ACF-055B-47F2-AE94-4244D4214FE5}" type="datetimeFigureOut">
              <a:rPr kumimoji="1" lang="ja-JP" altLang="en-US" smtClean="0"/>
              <a:t>2026/2/6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BDE59AB-7F82-403C-B59E-5135F269CB0F}" type="slidenum">
              <a:rPr kumimoji="1" lang="ja-JP" altLang="en-US" smtClean="0"/>
              <a:t>‹#›</a:t>
            </a:fld>
            <a:endParaRPr kumimoji="1" lang="ja-JP" altLang="en-US"/>
          </a:p>
        </p:txBody>
      </p:sp>
    </p:spTree>
    <p:extLst>
      <p:ext uri="{BB962C8B-B14F-4D97-AF65-F5344CB8AC3E}">
        <p14:creationId xmlns:p14="http://schemas.microsoft.com/office/powerpoint/2010/main" val="325922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C871ACF-055B-47F2-AE94-4244D4214FE5}" type="datetimeFigureOut">
              <a:rPr kumimoji="1" lang="ja-JP" altLang="en-US" smtClean="0"/>
              <a:t>2026/2/6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BDE59AB-7F82-403C-B59E-5135F269CB0F}" type="slidenum">
              <a:rPr kumimoji="1" lang="ja-JP" altLang="en-US" smtClean="0"/>
              <a:t>‹#›</a:t>
            </a:fld>
            <a:endParaRPr kumimoji="1" lang="ja-JP" altLang="en-US"/>
          </a:p>
        </p:txBody>
      </p:sp>
    </p:spTree>
    <p:extLst>
      <p:ext uri="{BB962C8B-B14F-4D97-AF65-F5344CB8AC3E}">
        <p14:creationId xmlns:p14="http://schemas.microsoft.com/office/powerpoint/2010/main" val="435267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C871ACF-055B-47F2-AE94-4244D4214FE5}" type="datetimeFigureOut">
              <a:rPr kumimoji="1" lang="ja-JP" altLang="en-US" smtClean="0"/>
              <a:t>2026/2/6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BDE59AB-7F82-403C-B59E-5135F269CB0F}" type="slidenum">
              <a:rPr kumimoji="1" lang="ja-JP" altLang="en-US" smtClean="0"/>
              <a:t>‹#›</a:t>
            </a:fld>
            <a:endParaRPr kumimoji="1" lang="ja-JP" altLang="en-US"/>
          </a:p>
        </p:txBody>
      </p:sp>
    </p:spTree>
    <p:extLst>
      <p:ext uri="{BB962C8B-B14F-4D97-AF65-F5344CB8AC3E}">
        <p14:creationId xmlns:p14="http://schemas.microsoft.com/office/powerpoint/2010/main" val="2100783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6C871ACF-055B-47F2-AE94-4244D4214FE5}" type="datetimeFigureOut">
              <a:rPr kumimoji="1" lang="ja-JP" altLang="en-US" smtClean="0"/>
              <a:t>2026/2/6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BDE59AB-7F82-403C-B59E-5135F269CB0F}" type="slidenum">
              <a:rPr kumimoji="1" lang="ja-JP" altLang="en-US" smtClean="0"/>
              <a:t>‹#›</a:t>
            </a:fld>
            <a:endParaRPr kumimoji="1" lang="ja-JP" altLang="en-US"/>
          </a:p>
        </p:txBody>
      </p:sp>
    </p:spTree>
    <p:extLst>
      <p:ext uri="{BB962C8B-B14F-4D97-AF65-F5344CB8AC3E}">
        <p14:creationId xmlns:p14="http://schemas.microsoft.com/office/powerpoint/2010/main" val="1346328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6C871ACF-055B-47F2-AE94-4244D4214FE5}" type="datetimeFigureOut">
              <a:rPr kumimoji="1" lang="ja-JP" altLang="en-US" smtClean="0"/>
              <a:t>2026/2/6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2BDE59AB-7F82-403C-B59E-5135F269CB0F}" type="slidenum">
              <a:rPr kumimoji="1" lang="ja-JP" altLang="en-US" smtClean="0"/>
              <a:t>‹#›</a:t>
            </a:fld>
            <a:endParaRPr kumimoji="1" lang="ja-JP" altLang="en-US"/>
          </a:p>
        </p:txBody>
      </p:sp>
    </p:spTree>
    <p:extLst>
      <p:ext uri="{BB962C8B-B14F-4D97-AF65-F5344CB8AC3E}">
        <p14:creationId xmlns:p14="http://schemas.microsoft.com/office/powerpoint/2010/main" val="3713346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6C871ACF-055B-47F2-AE94-4244D4214FE5}" type="datetimeFigureOut">
              <a:rPr kumimoji="1" lang="ja-JP" altLang="en-US" smtClean="0"/>
              <a:t>2026/2/6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2BDE59AB-7F82-403C-B59E-5135F269CB0F}" type="slidenum">
              <a:rPr kumimoji="1" lang="ja-JP" altLang="en-US" smtClean="0"/>
              <a:t>‹#›</a:t>
            </a:fld>
            <a:endParaRPr kumimoji="1" lang="ja-JP" altLang="en-US"/>
          </a:p>
        </p:txBody>
      </p:sp>
    </p:spTree>
    <p:extLst>
      <p:ext uri="{BB962C8B-B14F-4D97-AF65-F5344CB8AC3E}">
        <p14:creationId xmlns:p14="http://schemas.microsoft.com/office/powerpoint/2010/main" val="171314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C871ACF-055B-47F2-AE94-4244D4214FE5}" type="datetimeFigureOut">
              <a:rPr kumimoji="1" lang="ja-JP" altLang="en-US" smtClean="0"/>
              <a:t>2026/2/6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2BDE59AB-7F82-403C-B59E-5135F269CB0F}" type="slidenum">
              <a:rPr kumimoji="1" lang="ja-JP" altLang="en-US" smtClean="0"/>
              <a:t>‹#›</a:t>
            </a:fld>
            <a:endParaRPr kumimoji="1" lang="ja-JP" altLang="en-US"/>
          </a:p>
        </p:txBody>
      </p:sp>
    </p:spTree>
    <p:extLst>
      <p:ext uri="{BB962C8B-B14F-4D97-AF65-F5344CB8AC3E}">
        <p14:creationId xmlns:p14="http://schemas.microsoft.com/office/powerpoint/2010/main" val="2831293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C871ACF-055B-47F2-AE94-4244D4214FE5}" type="datetimeFigureOut">
              <a:rPr kumimoji="1" lang="ja-JP" altLang="en-US" smtClean="0"/>
              <a:t>2026/2/6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BDE59AB-7F82-403C-B59E-5135F269CB0F}" type="slidenum">
              <a:rPr kumimoji="1" lang="ja-JP" altLang="en-US" smtClean="0"/>
              <a:t>‹#›</a:t>
            </a:fld>
            <a:endParaRPr kumimoji="1" lang="ja-JP" altLang="en-US"/>
          </a:p>
        </p:txBody>
      </p:sp>
    </p:spTree>
    <p:extLst>
      <p:ext uri="{BB962C8B-B14F-4D97-AF65-F5344CB8AC3E}">
        <p14:creationId xmlns:p14="http://schemas.microsoft.com/office/powerpoint/2010/main" val="1043205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C871ACF-055B-47F2-AE94-4244D4214FE5}" type="datetimeFigureOut">
              <a:rPr kumimoji="1" lang="ja-JP" altLang="en-US" smtClean="0"/>
              <a:t>2026/2/6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BDE59AB-7F82-403C-B59E-5135F269CB0F}" type="slidenum">
              <a:rPr kumimoji="1" lang="ja-JP" altLang="en-US" smtClean="0"/>
              <a:t>‹#›</a:t>
            </a:fld>
            <a:endParaRPr kumimoji="1" lang="ja-JP" altLang="en-US"/>
          </a:p>
        </p:txBody>
      </p:sp>
    </p:spTree>
    <p:extLst>
      <p:ext uri="{BB962C8B-B14F-4D97-AF65-F5344CB8AC3E}">
        <p14:creationId xmlns:p14="http://schemas.microsoft.com/office/powerpoint/2010/main" val="1925738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71ACF-055B-47F2-AE94-4244D4214FE5}" type="datetimeFigureOut">
              <a:rPr kumimoji="1" lang="ja-JP" altLang="en-US" smtClean="0"/>
              <a:t>2026/2/6</a:t>
            </a:fld>
            <a:endParaRPr kumimoji="1" lang="ja-JP" altLang="en-US"/>
          </a:p>
        </p:txBody>
      </p:sp>
      <p:sp>
        <p:nvSpPr>
          <p:cNvPr id="5" name="フッター プレースホルダー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DE59AB-7F82-403C-B59E-5135F269CB0F}" type="slidenum">
              <a:rPr kumimoji="1" lang="ja-JP" altLang="en-US" smtClean="0"/>
              <a:t>‹#›</a:t>
            </a:fld>
            <a:endParaRPr kumimoji="1" lang="ja-JP" altLang="en-US"/>
          </a:p>
        </p:txBody>
      </p:sp>
    </p:spTree>
    <p:extLst>
      <p:ext uri="{BB962C8B-B14F-4D97-AF65-F5344CB8AC3E}">
        <p14:creationId xmlns:p14="http://schemas.microsoft.com/office/powerpoint/2010/main" val="3469703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hyperlink" Target="https://gift.memorica.jp/myheart_forest" TargetMode="External"/><Relationship Id="rId3" Type="http://schemas.openxmlformats.org/officeDocument/2006/relationships/image" Target="../media/image48.png"/><Relationship Id="rId7" Type="http://schemas.openxmlformats.org/officeDocument/2006/relationships/hyperlink" Target="https://gift.memorica.jp/babybo" TargetMode="External"/><Relationship Id="rId12" Type="http://schemas.openxmlformats.org/officeDocument/2006/relationships/image" Target="../media/image5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gift.memorica.jp/thefood" TargetMode="External"/><Relationship Id="rId11" Type="http://schemas.openxmlformats.org/officeDocument/2006/relationships/hyperlink" Target="https://gift.memorica.jp/loire_demo" TargetMode="External"/><Relationship Id="rId5" Type="http://schemas.openxmlformats.org/officeDocument/2006/relationships/image" Target="../media/image50.png"/><Relationship Id="rId15" Type="http://schemas.openxmlformats.org/officeDocument/2006/relationships/image" Target="../media/image55.png"/><Relationship Id="rId10" Type="http://schemas.openxmlformats.org/officeDocument/2006/relationships/image" Target="../media/image53.png"/><Relationship Id="rId4" Type="http://schemas.openxmlformats.org/officeDocument/2006/relationships/image" Target="../media/image49.png"/><Relationship Id="rId9" Type="http://schemas.openxmlformats.org/officeDocument/2006/relationships/image" Target="../media/image52.png"/><Relationship Id="rId14" Type="http://schemas.openxmlformats.org/officeDocument/2006/relationships/hyperlink" Target="https://loire.ne.jp/WebBook/K406/index.html#page=1"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hyperlink" Target="https://gift.memorica.jp/myheart_forest" TargetMode="External"/><Relationship Id="rId3" Type="http://schemas.openxmlformats.org/officeDocument/2006/relationships/image" Target="../media/image48.png"/><Relationship Id="rId7" Type="http://schemas.openxmlformats.org/officeDocument/2006/relationships/hyperlink" Target="https://gift.memorica.jp/babybo" TargetMode="External"/><Relationship Id="rId12" Type="http://schemas.openxmlformats.org/officeDocument/2006/relationships/image" Target="../media/image54.png"/><Relationship Id="rId2" Type="http://schemas.openxmlformats.org/officeDocument/2006/relationships/image" Target="../media/image2.png"/><Relationship Id="rId16"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hyperlink" Target="https://gift.memorica.jp/thefood" TargetMode="External"/><Relationship Id="rId11" Type="http://schemas.openxmlformats.org/officeDocument/2006/relationships/hyperlink" Target="https://gift.memorica.jp/loire_demo" TargetMode="External"/><Relationship Id="rId5" Type="http://schemas.openxmlformats.org/officeDocument/2006/relationships/image" Target="../media/image50.png"/><Relationship Id="rId15" Type="http://schemas.openxmlformats.org/officeDocument/2006/relationships/image" Target="../media/image55.png"/><Relationship Id="rId10" Type="http://schemas.openxmlformats.org/officeDocument/2006/relationships/image" Target="../media/image53.png"/><Relationship Id="rId4" Type="http://schemas.openxmlformats.org/officeDocument/2006/relationships/image" Target="../media/image49.png"/><Relationship Id="rId9" Type="http://schemas.openxmlformats.org/officeDocument/2006/relationships/image" Target="../media/image52.png"/><Relationship Id="rId14" Type="http://schemas.openxmlformats.org/officeDocument/2006/relationships/hyperlink" Target="https://loire.ne.jp/WebBook/K406/index.html#page=1"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2.jpeg"/><Relationship Id="rId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png"/><Relationship Id="rId7" Type="http://schemas.openxmlformats.org/officeDocument/2006/relationships/image" Target="../media/image33.emf"/><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2.emf"/><Relationship Id="rId11" Type="http://schemas.openxmlformats.org/officeDocument/2006/relationships/image" Target="../media/image36.png"/><Relationship Id="rId5" Type="http://schemas.openxmlformats.org/officeDocument/2006/relationships/image" Target="../media/image31.jpeg"/><Relationship Id="rId10" Type="http://schemas.openxmlformats.org/officeDocument/2006/relationships/image" Target="../media/image26.png"/><Relationship Id="rId4" Type="http://schemas.openxmlformats.org/officeDocument/2006/relationships/image" Target="../media/image30.jpeg"/><Relationship Id="rId9" Type="http://schemas.openxmlformats.org/officeDocument/2006/relationships/image" Target="../media/image3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896549" y="2154342"/>
            <a:ext cx="7800867" cy="400110"/>
          </a:xfrm>
          <a:prstGeom prst="rect">
            <a:avLst/>
          </a:prstGeom>
          <a:noFill/>
        </p:spPr>
        <p:txBody>
          <a:bodyPr wrap="square" rtlCol="0">
            <a:spAutoFit/>
          </a:bodyPr>
          <a:lstStyle/>
          <a:p>
            <a:r>
              <a:rPr kumimoji="1" lang="ja-JP" altLang="en-US" sz="2000" dirty="0">
                <a:latin typeface="メイリオ" panose="020B0604030504040204" pitchFamily="50" charset="-128"/>
                <a:ea typeface="メイリオ" panose="020B0604030504040204" pitchFamily="50" charset="-128"/>
                <a:cs typeface="メイリオ" panose="020B0604030504040204" pitchFamily="50" charset="-128"/>
              </a:rPr>
              <a:t>カタログギフトのＷＥＢ版</a:t>
            </a:r>
          </a:p>
        </p:txBody>
      </p:sp>
      <p:sp>
        <p:nvSpPr>
          <p:cNvPr id="10" name="テキスト ボックス 9"/>
          <p:cNvSpPr txBox="1"/>
          <p:nvPr/>
        </p:nvSpPr>
        <p:spPr>
          <a:xfrm>
            <a:off x="1" y="2586390"/>
            <a:ext cx="9906000" cy="584775"/>
          </a:xfrm>
          <a:prstGeom prst="rect">
            <a:avLst/>
          </a:prstGeom>
          <a:noFill/>
        </p:spPr>
        <p:txBody>
          <a:bodyPr wrap="square" rtlCol="0">
            <a:spAutoFit/>
          </a:bodyPr>
          <a:lstStyle/>
          <a:p>
            <a:pPr algn="ctr"/>
            <a:r>
              <a:rPr lang="ja-JP" altLang="en-US" sz="3200" b="1" dirty="0">
                <a:latin typeface="メイリオ" panose="020B0604030504040204" pitchFamily="50" charset="-128"/>
                <a:ea typeface="メイリオ" panose="020B0604030504040204" pitchFamily="50" charset="-128"/>
                <a:cs typeface="メイリオ" panose="020B0604030504040204" pitchFamily="50" charset="-128"/>
              </a:rPr>
              <a:t>「ギフトカード メモリカ」のご案内</a:t>
            </a:r>
            <a:endParaRPr lang="en-US" altLang="ja-JP" sz="3200" b="1"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1" name="直線コネクタ 10"/>
          <p:cNvCxnSpPr/>
          <p:nvPr/>
        </p:nvCxnSpPr>
        <p:spPr>
          <a:xfrm>
            <a:off x="916361" y="3162454"/>
            <a:ext cx="8171098"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4472375" y="4146716"/>
            <a:ext cx="2784881" cy="400110"/>
          </a:xfrm>
          <a:prstGeom prst="rect">
            <a:avLst/>
          </a:prstGeom>
          <a:noFill/>
        </p:spPr>
        <p:txBody>
          <a:bodyPr wrap="square" rtlCol="0">
            <a:spAutoFit/>
          </a:bodyPr>
          <a:lstStyle/>
          <a:p>
            <a:r>
              <a:rPr lang="ja-JP" altLang="en-US" sz="2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株式会社　ロワール</a:t>
            </a:r>
            <a:endParaRPr kumimoji="1" lang="ja-JP" altLang="en-US" sz="2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テキスト ボックス 11">
            <a:extLst>
              <a:ext uri="{FF2B5EF4-FFF2-40B4-BE49-F238E27FC236}">
                <a16:creationId xmlns:a16="http://schemas.microsoft.com/office/drawing/2014/main" id="{F5E03173-2BFB-4DF1-B125-86EC9A164B6F}"/>
              </a:ext>
            </a:extLst>
          </p:cNvPr>
          <p:cNvSpPr txBox="1"/>
          <p:nvPr/>
        </p:nvSpPr>
        <p:spPr>
          <a:xfrm>
            <a:off x="1007095" y="6489077"/>
            <a:ext cx="2747193" cy="215444"/>
          </a:xfrm>
          <a:prstGeom prst="rect">
            <a:avLst/>
          </a:prstGeom>
          <a:noFill/>
        </p:spPr>
        <p:txBody>
          <a:bodyPr wrap="square" rtlCol="0">
            <a:spAutoFit/>
          </a:bodyPr>
          <a:lstStyle/>
          <a:p>
            <a:pPr algn="ctr"/>
            <a:r>
              <a:rPr lang="en-US" altLang="ja-JP" sz="800" dirty="0">
                <a:solidFill>
                  <a:schemeClr val="bg1">
                    <a:lumMod val="50000"/>
                  </a:schemeClr>
                </a:solidFill>
                <a:latin typeface="Meiryo UI" panose="020B0604030504040204" pitchFamily="50" charset="-128"/>
                <a:ea typeface="Meiryo UI" panose="020B0604030504040204" pitchFamily="50" charset="-128"/>
              </a:rPr>
              <a:t>C</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opyright©202</a:t>
            </a:r>
            <a:r>
              <a:rPr lang="en-US" altLang="ja-JP" sz="800" dirty="0">
                <a:solidFill>
                  <a:schemeClr val="bg1">
                    <a:lumMod val="50000"/>
                  </a:schemeClr>
                </a:solidFill>
                <a:latin typeface="Meiryo UI" panose="020B0604030504040204" pitchFamily="50" charset="-128"/>
                <a:ea typeface="Meiryo UI" panose="020B0604030504040204" pitchFamily="50" charset="-128"/>
              </a:rPr>
              <a:t>4</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Loire</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All</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Rights</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Reserved</a:t>
            </a:r>
            <a:endParaRPr kumimoji="1" lang="ja-JP" altLang="en-US" sz="800" dirty="0">
              <a:solidFill>
                <a:schemeClr val="bg1">
                  <a:lumMod val="50000"/>
                </a:schemeClr>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8320" y="3761251"/>
            <a:ext cx="1181090" cy="785575"/>
          </a:xfrm>
          <a:prstGeom prst="rect">
            <a:avLst/>
          </a:prstGeom>
        </p:spPr>
      </p:pic>
      <p:pic>
        <p:nvPicPr>
          <p:cNvPr id="6" name="図 5">
            <a:extLst>
              <a:ext uri="{FF2B5EF4-FFF2-40B4-BE49-F238E27FC236}">
                <a16:creationId xmlns:a16="http://schemas.microsoft.com/office/drawing/2014/main" id="{A4A2A5D8-C28B-2EF1-C003-EE062F32D128}"/>
              </a:ext>
            </a:extLst>
          </p:cNvPr>
          <p:cNvPicPr>
            <a:picLocks noChangeAspect="1"/>
          </p:cNvPicPr>
          <p:nvPr/>
        </p:nvPicPr>
        <p:blipFill>
          <a:blip r:embed="rId3"/>
          <a:stretch>
            <a:fillRect/>
          </a:stretch>
        </p:blipFill>
        <p:spPr>
          <a:xfrm>
            <a:off x="272480" y="6465524"/>
            <a:ext cx="836681" cy="287978"/>
          </a:xfrm>
          <a:prstGeom prst="rect">
            <a:avLst/>
          </a:prstGeom>
        </p:spPr>
      </p:pic>
      <p:sp>
        <p:nvSpPr>
          <p:cNvPr id="13" name="正方形/長方形 12">
            <a:extLst>
              <a:ext uri="{FF2B5EF4-FFF2-40B4-BE49-F238E27FC236}">
                <a16:creationId xmlns:a16="http://schemas.microsoft.com/office/drawing/2014/main" id="{6D9D4978-C646-DB0D-98F1-79D3E81B385B}"/>
              </a:ext>
            </a:extLst>
          </p:cNvPr>
          <p:cNvSpPr/>
          <p:nvPr/>
        </p:nvSpPr>
        <p:spPr>
          <a:xfrm>
            <a:off x="-1" y="0"/>
            <a:ext cx="9905999" cy="80945"/>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7A2442A4-9C3A-3157-92CC-053FEE2F1E20}"/>
              </a:ext>
            </a:extLst>
          </p:cNvPr>
          <p:cNvSpPr/>
          <p:nvPr/>
        </p:nvSpPr>
        <p:spPr>
          <a:xfrm>
            <a:off x="-2" y="6775898"/>
            <a:ext cx="9905999" cy="80945"/>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775BEB84-414C-4EDC-44E0-FA4E0C02AB00}"/>
              </a:ext>
            </a:extLst>
          </p:cNvPr>
          <p:cNvPicPr>
            <a:picLocks noChangeAspect="1"/>
          </p:cNvPicPr>
          <p:nvPr/>
        </p:nvPicPr>
        <p:blipFill>
          <a:blip r:embed="rId4"/>
          <a:stretch>
            <a:fillRect/>
          </a:stretch>
        </p:blipFill>
        <p:spPr>
          <a:xfrm>
            <a:off x="8344126" y="5939901"/>
            <a:ext cx="1109557" cy="734834"/>
          </a:xfrm>
          <a:prstGeom prst="rect">
            <a:avLst/>
          </a:prstGeom>
        </p:spPr>
      </p:pic>
    </p:spTree>
    <p:extLst>
      <p:ext uri="{BB962C8B-B14F-4D97-AF65-F5344CB8AC3E}">
        <p14:creationId xmlns:p14="http://schemas.microsoft.com/office/powerpoint/2010/main" val="669938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0" y="692696"/>
            <a:ext cx="9906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35872965-E0FA-4E6F-8C78-D3E949C60750}"/>
              </a:ext>
            </a:extLst>
          </p:cNvPr>
          <p:cNvSpPr txBox="1"/>
          <p:nvPr/>
        </p:nvSpPr>
        <p:spPr>
          <a:xfrm>
            <a:off x="1255572" y="6420105"/>
            <a:ext cx="2747193" cy="215444"/>
          </a:xfrm>
          <a:prstGeom prst="rect">
            <a:avLst/>
          </a:prstGeom>
          <a:noFill/>
        </p:spPr>
        <p:txBody>
          <a:bodyPr wrap="square" rtlCol="0">
            <a:spAutoFit/>
          </a:bodyPr>
          <a:lstStyle/>
          <a:p>
            <a:pPr algn="ctr"/>
            <a:r>
              <a:rPr lang="en-US" altLang="ja-JP" sz="800" dirty="0">
                <a:solidFill>
                  <a:schemeClr val="bg1">
                    <a:lumMod val="50000"/>
                  </a:schemeClr>
                </a:solidFill>
                <a:latin typeface="Meiryo UI" panose="020B0604030504040204" pitchFamily="50" charset="-128"/>
                <a:ea typeface="Meiryo UI" panose="020B0604030504040204" pitchFamily="50" charset="-128"/>
              </a:rPr>
              <a:t>C</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opyright©2024</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Loire</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All</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Rights</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Reserved</a:t>
            </a:r>
            <a:endParaRPr kumimoji="1" lang="ja-JP" altLang="en-US" sz="800" dirty="0">
              <a:solidFill>
                <a:schemeClr val="bg1">
                  <a:lumMod val="50000"/>
                </a:schemeClr>
              </a:solidFill>
              <a:latin typeface="Meiryo UI" panose="020B0604030504040204" pitchFamily="50" charset="-128"/>
              <a:ea typeface="Meiryo UI" panose="020B0604030504040204" pitchFamily="50" charset="-128"/>
            </a:endParaRPr>
          </a:p>
        </p:txBody>
      </p:sp>
      <p:sp>
        <p:nvSpPr>
          <p:cNvPr id="13" name="タイトル 1"/>
          <p:cNvSpPr txBox="1">
            <a:spLocks/>
          </p:cNvSpPr>
          <p:nvPr/>
        </p:nvSpPr>
        <p:spPr>
          <a:xfrm>
            <a:off x="-87560" y="44624"/>
            <a:ext cx="8915400" cy="70609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600" b="1" dirty="0">
                <a:latin typeface="メイリオ" panose="020B0604030504040204" pitchFamily="50" charset="-128"/>
                <a:ea typeface="メイリオ" panose="020B0604030504040204" pitchFamily="50" charset="-128"/>
                <a:cs typeface="メイリオ" panose="020B0604030504040204" pitchFamily="50" charset="-128"/>
              </a:rPr>
              <a:t>　カスタマイズ事例</a:t>
            </a:r>
            <a:r>
              <a:rPr lang="en-US" altLang="ja-JP" sz="1500" b="1"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500" b="1"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500" b="1"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 name="図 19">
            <a:extLst>
              <a:ext uri="{FF2B5EF4-FFF2-40B4-BE49-F238E27FC236}">
                <a16:creationId xmlns:a16="http://schemas.microsoft.com/office/drawing/2014/main" id="{3C731B35-F742-88B9-FC65-67E1ACA8B28E}"/>
              </a:ext>
            </a:extLst>
          </p:cNvPr>
          <p:cNvPicPr>
            <a:picLocks noChangeAspect="1"/>
          </p:cNvPicPr>
          <p:nvPr/>
        </p:nvPicPr>
        <p:blipFill>
          <a:blip r:embed="rId2"/>
          <a:stretch>
            <a:fillRect/>
          </a:stretch>
        </p:blipFill>
        <p:spPr>
          <a:xfrm>
            <a:off x="418891" y="6374919"/>
            <a:ext cx="836681" cy="287978"/>
          </a:xfrm>
          <a:prstGeom prst="rect">
            <a:avLst/>
          </a:prstGeom>
        </p:spPr>
      </p:pic>
      <p:sp>
        <p:nvSpPr>
          <p:cNvPr id="21" name="正方形/長方形 20">
            <a:extLst>
              <a:ext uri="{FF2B5EF4-FFF2-40B4-BE49-F238E27FC236}">
                <a16:creationId xmlns:a16="http://schemas.microsoft.com/office/drawing/2014/main" id="{C06EF5EE-B403-3F91-A15F-076B32A27D64}"/>
              </a:ext>
            </a:extLst>
          </p:cNvPr>
          <p:cNvSpPr/>
          <p:nvPr/>
        </p:nvSpPr>
        <p:spPr>
          <a:xfrm>
            <a:off x="-1" y="0"/>
            <a:ext cx="9905999" cy="80945"/>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7AE84301-5FD5-8587-4C90-62DB2E101ADC}"/>
              </a:ext>
            </a:extLst>
          </p:cNvPr>
          <p:cNvSpPr/>
          <p:nvPr/>
        </p:nvSpPr>
        <p:spPr>
          <a:xfrm>
            <a:off x="-2" y="6775898"/>
            <a:ext cx="9905999" cy="80945"/>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F99E7CE2-4DA5-4CDB-C5B5-D52C32B1432A}"/>
              </a:ext>
            </a:extLst>
          </p:cNvPr>
          <p:cNvPicPr>
            <a:picLocks noChangeAspect="1"/>
          </p:cNvPicPr>
          <p:nvPr/>
        </p:nvPicPr>
        <p:blipFill>
          <a:blip r:embed="rId3"/>
          <a:stretch>
            <a:fillRect/>
          </a:stretch>
        </p:blipFill>
        <p:spPr>
          <a:xfrm>
            <a:off x="6941893" y="1740811"/>
            <a:ext cx="1152128" cy="640070"/>
          </a:xfrm>
          <a:prstGeom prst="rect">
            <a:avLst/>
          </a:prstGeom>
        </p:spPr>
      </p:pic>
      <p:sp>
        <p:nvSpPr>
          <p:cNvPr id="3" name="Text Box 33">
            <a:extLst>
              <a:ext uri="{FF2B5EF4-FFF2-40B4-BE49-F238E27FC236}">
                <a16:creationId xmlns:a16="http://schemas.microsoft.com/office/drawing/2014/main" id="{C161DD1F-A65A-873E-FC4F-7368CFBA445D}"/>
              </a:ext>
            </a:extLst>
          </p:cNvPr>
          <p:cNvSpPr txBox="1">
            <a:spLocks noChangeArrowheads="1"/>
          </p:cNvSpPr>
          <p:nvPr/>
        </p:nvSpPr>
        <p:spPr bwMode="auto">
          <a:xfrm>
            <a:off x="932078" y="1618662"/>
            <a:ext cx="8041844" cy="785551"/>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600" dirty="0">
                <a:latin typeface="メイリオ" panose="020B0604030504040204" pitchFamily="50" charset="-128"/>
                <a:ea typeface="メイリオ" panose="020B0604030504040204" pitchFamily="50" charset="-128"/>
              </a:rPr>
              <a:t>内容：大手電機メーカー様　復興支援ギフト</a:t>
            </a:r>
          </a:p>
          <a:p>
            <a:r>
              <a:rPr kumimoji="1" lang="en-US" altLang="ja-JP" sz="1600" kern="1200" dirty="0">
                <a:solidFill>
                  <a:schemeClr val="tx1"/>
                </a:solidFill>
                <a:effectLst/>
                <a:latin typeface="メイリオ" panose="020B0604030504040204" pitchFamily="50" charset="-128"/>
                <a:ea typeface="メイリオ" panose="020B0604030504040204" pitchFamily="50" charset="-128"/>
              </a:rPr>
              <a:t>3000</a:t>
            </a:r>
            <a:r>
              <a:rPr kumimoji="1" lang="ja-JP" altLang="ja-JP" sz="1600" kern="1200" dirty="0">
                <a:solidFill>
                  <a:schemeClr val="tx1"/>
                </a:solidFill>
                <a:effectLst/>
                <a:latin typeface="メイリオ" panose="020B0604030504040204" pitchFamily="50" charset="-128"/>
                <a:ea typeface="メイリオ" panose="020B0604030504040204" pitchFamily="50" charset="-128"/>
              </a:rPr>
              <a:t>～</a:t>
            </a:r>
            <a:r>
              <a:rPr kumimoji="1" lang="en-US" altLang="ja-JP" sz="1600" kern="1200" dirty="0">
                <a:solidFill>
                  <a:schemeClr val="tx1"/>
                </a:solidFill>
                <a:effectLst/>
                <a:latin typeface="メイリオ" panose="020B0604030504040204" pitchFamily="50" charset="-128"/>
                <a:ea typeface="メイリオ" panose="020B0604030504040204" pitchFamily="50" charset="-128"/>
              </a:rPr>
              <a:t>10000</a:t>
            </a:r>
            <a:r>
              <a:rPr kumimoji="1" lang="ja-JP" altLang="ja-JP" sz="1600" kern="1200" dirty="0">
                <a:solidFill>
                  <a:schemeClr val="tx1"/>
                </a:solidFill>
                <a:effectLst/>
                <a:latin typeface="メイリオ" panose="020B0604030504040204" pitchFamily="50" charset="-128"/>
                <a:ea typeface="メイリオ" panose="020B0604030504040204" pitchFamily="50" charset="-128"/>
              </a:rPr>
              <a:t>ポイントの５コース　商品は被災地地域の産直商品のみ掲載</a:t>
            </a:r>
            <a:r>
              <a:rPr kumimoji="1" lang="ja-JP" altLang="en-US" sz="1600" kern="1200" dirty="0">
                <a:solidFill>
                  <a:schemeClr val="tx1"/>
                </a:solidFill>
                <a:effectLst/>
                <a:latin typeface="メイリオ" panose="020B0604030504040204" pitchFamily="50" charset="-128"/>
                <a:ea typeface="メイリオ" panose="020B0604030504040204" pitchFamily="50" charset="-128"/>
              </a:rPr>
              <a:t>。</a:t>
            </a:r>
            <a:endParaRPr kumimoji="1" lang="en-US" altLang="ja-JP" sz="1600" kern="1200" dirty="0">
              <a:solidFill>
                <a:schemeClr val="tx1"/>
              </a:solidFill>
              <a:effectLst/>
              <a:latin typeface="メイリオ" panose="020B0604030504040204" pitchFamily="50" charset="-128"/>
              <a:ea typeface="メイリオ" panose="020B0604030504040204" pitchFamily="50" charset="-128"/>
            </a:endParaRPr>
          </a:p>
          <a:p>
            <a:r>
              <a:rPr kumimoji="1" lang="ja-JP" altLang="en-US" sz="1600" kern="1200" dirty="0">
                <a:solidFill>
                  <a:schemeClr val="tx1"/>
                </a:solidFill>
                <a:effectLst/>
                <a:latin typeface="メイリオ" panose="020B0604030504040204" pitchFamily="50" charset="-128"/>
                <a:ea typeface="メイリオ" panose="020B0604030504040204" pitchFamily="50" charset="-128"/>
              </a:rPr>
              <a:t>売上に応じた募金企画ようにカスタマイズをいたしました。</a:t>
            </a:r>
            <a:endParaRPr kumimoji="1" lang="en-US" altLang="ja-JP" sz="1600" kern="1200" dirty="0">
              <a:solidFill>
                <a:schemeClr val="tx1"/>
              </a:solidFill>
              <a:effectLst/>
              <a:latin typeface="メイリオ" panose="020B0604030504040204" pitchFamily="50" charset="-128"/>
              <a:ea typeface="メイリオ" panose="020B0604030504040204" pitchFamily="50" charset="-128"/>
            </a:endParaRPr>
          </a:p>
          <a:p>
            <a:endParaRPr kumimoji="1" lang="en-US" altLang="ja-JP" sz="1600" kern="1200" dirty="0">
              <a:solidFill>
                <a:schemeClr val="tx1"/>
              </a:solidFill>
              <a:effectLst/>
              <a:latin typeface="メイリオ" panose="020B0604030504040204" pitchFamily="50" charset="-128"/>
              <a:ea typeface="メイリオ" panose="020B0604030504040204" pitchFamily="50" charset="-128"/>
            </a:endParaRPr>
          </a:p>
        </p:txBody>
      </p:sp>
      <p:sp>
        <p:nvSpPr>
          <p:cNvPr id="4" name="正方形/長方形 3">
            <a:extLst>
              <a:ext uri="{FF2B5EF4-FFF2-40B4-BE49-F238E27FC236}">
                <a16:creationId xmlns:a16="http://schemas.microsoft.com/office/drawing/2014/main" id="{10615F14-E67F-A4FE-C447-1D0E9E70A1E6}"/>
              </a:ext>
            </a:extLst>
          </p:cNvPr>
          <p:cNvSpPr/>
          <p:nvPr/>
        </p:nvSpPr>
        <p:spPr>
          <a:xfrm>
            <a:off x="344488" y="829789"/>
            <a:ext cx="3770855" cy="707886"/>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2000" b="1" dirty="0">
                <a:latin typeface="メイリオ" panose="020B0604030504040204" pitchFamily="50" charset="-128"/>
                <a:ea typeface="メイリオ" panose="020B0604030504040204" pitchFamily="50" charset="-128"/>
              </a:rPr>
              <a:t>■</a:t>
            </a:r>
            <a:r>
              <a:rPr lang="ja-JP" altLang="en-US" sz="2000" b="1" dirty="0">
                <a:latin typeface="メイリオ" panose="020B0604030504040204" pitchFamily="50" charset="-128"/>
                <a:ea typeface="メイリオ" panose="020B0604030504040204" pitchFamily="50" charset="-128"/>
              </a:rPr>
              <a:t>フルカスタマイズ事例</a:t>
            </a:r>
            <a:endParaRPr lang="en-US" altLang="ja-JP" sz="2000" b="1" dirty="0">
              <a:latin typeface="メイリオ" panose="020B0604030504040204" pitchFamily="50" charset="-128"/>
              <a:ea typeface="メイリオ" panose="020B0604030504040204" pitchFamily="50" charset="-128"/>
            </a:endParaRPr>
          </a:p>
          <a:p>
            <a:r>
              <a:rPr lang="en-US" altLang="ja-JP" sz="2000" b="1" dirty="0">
                <a:latin typeface="メイリオ" panose="020B0604030504040204" pitchFamily="50" charset="-128"/>
                <a:ea typeface="メイリオ" panose="020B0604030504040204" pitchFamily="50" charset="-128"/>
              </a:rPr>
              <a:t> </a:t>
            </a:r>
            <a:r>
              <a:rPr lang="ja-JP" altLang="en-US" sz="2000" b="1" dirty="0">
                <a:latin typeface="メイリオ" panose="020B0604030504040204" pitchFamily="50" charset="-128"/>
                <a:ea typeface="メイリオ" panose="020B0604030504040204" pitchFamily="50" charset="-128"/>
              </a:rPr>
              <a:t>（復興支援企画）</a:t>
            </a:r>
          </a:p>
        </p:txBody>
      </p:sp>
      <p:sp>
        <p:nvSpPr>
          <p:cNvPr id="6" name="テキスト ボックス 30">
            <a:extLst>
              <a:ext uri="{FF2B5EF4-FFF2-40B4-BE49-F238E27FC236}">
                <a16:creationId xmlns:a16="http://schemas.microsoft.com/office/drawing/2014/main" id="{B68F9605-5412-FD69-0156-C908BE42B88B}"/>
              </a:ext>
            </a:extLst>
          </p:cNvPr>
          <p:cNvSpPr txBox="1"/>
          <p:nvPr/>
        </p:nvSpPr>
        <p:spPr>
          <a:xfrm>
            <a:off x="3440832" y="967366"/>
            <a:ext cx="6123293" cy="144203"/>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ja-JP" sz="1800" u="dotted" dirty="0">
                <a:solidFill>
                  <a:schemeClr val="dk1"/>
                </a:solidFill>
                <a:effectLst/>
                <a:latin typeface="+mn-lt"/>
                <a:ea typeface="+mn-ea"/>
                <a:cs typeface="+mn-cs"/>
              </a:rPr>
              <a:t>利用シーンや用途によって自由にカスタマイズできます</a:t>
            </a:r>
            <a:r>
              <a:rPr kumimoji="1" lang="ja-JP" altLang="en-US" sz="1800" u="dotted" dirty="0">
                <a:solidFill>
                  <a:schemeClr val="dk1"/>
                </a:solidFill>
                <a:effectLst/>
                <a:latin typeface="+mn-lt"/>
                <a:ea typeface="+mn-ea"/>
                <a:cs typeface="+mn-cs"/>
              </a:rPr>
              <a:t>。</a:t>
            </a:r>
            <a:endParaRPr kumimoji="1" lang="ja-JP" altLang="en-US" sz="1800" dirty="0"/>
          </a:p>
        </p:txBody>
      </p:sp>
      <p:grpSp>
        <p:nvGrpSpPr>
          <p:cNvPr id="8" name="グループ化 7">
            <a:extLst>
              <a:ext uri="{FF2B5EF4-FFF2-40B4-BE49-F238E27FC236}">
                <a16:creationId xmlns:a16="http://schemas.microsoft.com/office/drawing/2014/main" id="{05334777-9A29-7EC8-B3D8-F6FACA37019A}"/>
              </a:ext>
            </a:extLst>
          </p:cNvPr>
          <p:cNvGrpSpPr/>
          <p:nvPr/>
        </p:nvGrpSpPr>
        <p:grpSpPr>
          <a:xfrm>
            <a:off x="221344" y="4053839"/>
            <a:ext cx="2211376" cy="1535401"/>
            <a:chOff x="248345" y="3968295"/>
            <a:chExt cx="2211376" cy="1535401"/>
          </a:xfrm>
        </p:grpSpPr>
        <p:pic>
          <p:nvPicPr>
            <p:cNvPr id="9" name="図 8">
              <a:extLst>
                <a:ext uri="{FF2B5EF4-FFF2-40B4-BE49-F238E27FC236}">
                  <a16:creationId xmlns:a16="http://schemas.microsoft.com/office/drawing/2014/main" id="{6269E901-A09D-A3FC-F4C0-6692C78168CC}"/>
                </a:ext>
              </a:extLst>
            </p:cNvPr>
            <p:cNvPicPr>
              <a:picLocks noChangeAspect="1"/>
            </p:cNvPicPr>
            <p:nvPr/>
          </p:nvPicPr>
          <p:blipFill>
            <a:blip r:embed="rId4"/>
            <a:stretch>
              <a:fillRect/>
            </a:stretch>
          </p:blipFill>
          <p:spPr>
            <a:xfrm>
              <a:off x="248345" y="3968295"/>
              <a:ext cx="2211376" cy="1535401"/>
            </a:xfrm>
            <a:prstGeom prst="rect">
              <a:avLst/>
            </a:prstGeom>
          </p:spPr>
        </p:pic>
        <p:sp>
          <p:nvSpPr>
            <p:cNvPr id="16" name="正方形/長方形 15">
              <a:extLst>
                <a:ext uri="{FF2B5EF4-FFF2-40B4-BE49-F238E27FC236}">
                  <a16:creationId xmlns:a16="http://schemas.microsoft.com/office/drawing/2014/main" id="{61B8BC57-9587-29A2-06C0-D6257D6C71D0}"/>
                </a:ext>
              </a:extLst>
            </p:cNvPr>
            <p:cNvSpPr/>
            <p:nvPr/>
          </p:nvSpPr>
          <p:spPr>
            <a:xfrm>
              <a:off x="368112" y="4091878"/>
              <a:ext cx="408424" cy="201218"/>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7" name="正方形/長方形 16">
              <a:extLst>
                <a:ext uri="{FF2B5EF4-FFF2-40B4-BE49-F238E27FC236}">
                  <a16:creationId xmlns:a16="http://schemas.microsoft.com/office/drawing/2014/main" id="{0698E70B-9782-734D-284F-ED63E1BC105B}"/>
                </a:ext>
              </a:extLst>
            </p:cNvPr>
            <p:cNvSpPr/>
            <p:nvPr/>
          </p:nvSpPr>
          <p:spPr>
            <a:xfrm>
              <a:off x="380232" y="5259620"/>
              <a:ext cx="745706" cy="121403"/>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pic>
        <p:nvPicPr>
          <p:cNvPr id="18" name="図 17">
            <a:extLst>
              <a:ext uri="{FF2B5EF4-FFF2-40B4-BE49-F238E27FC236}">
                <a16:creationId xmlns:a16="http://schemas.microsoft.com/office/drawing/2014/main" id="{0687EA27-7503-B0CA-474A-4269E655EAB8}"/>
              </a:ext>
            </a:extLst>
          </p:cNvPr>
          <p:cNvPicPr>
            <a:picLocks noChangeAspect="1"/>
          </p:cNvPicPr>
          <p:nvPr/>
        </p:nvPicPr>
        <p:blipFill>
          <a:blip r:embed="rId5"/>
          <a:stretch>
            <a:fillRect/>
          </a:stretch>
        </p:blipFill>
        <p:spPr>
          <a:xfrm>
            <a:off x="2792760" y="2842916"/>
            <a:ext cx="3562980" cy="3425421"/>
          </a:xfrm>
          <a:prstGeom prst="rect">
            <a:avLst/>
          </a:prstGeom>
        </p:spPr>
      </p:pic>
      <p:grpSp>
        <p:nvGrpSpPr>
          <p:cNvPr id="38" name="グループ化 37">
            <a:extLst>
              <a:ext uri="{FF2B5EF4-FFF2-40B4-BE49-F238E27FC236}">
                <a16:creationId xmlns:a16="http://schemas.microsoft.com/office/drawing/2014/main" id="{B2E5F53E-3246-19DD-2B07-0CC0946E7309}"/>
              </a:ext>
            </a:extLst>
          </p:cNvPr>
          <p:cNvGrpSpPr/>
          <p:nvPr/>
        </p:nvGrpSpPr>
        <p:grpSpPr>
          <a:xfrm>
            <a:off x="6520869" y="2946094"/>
            <a:ext cx="3136786" cy="3397968"/>
            <a:chOff x="6280710" y="2948394"/>
            <a:chExt cx="3136786" cy="3397968"/>
          </a:xfrm>
        </p:grpSpPr>
        <p:pic>
          <p:nvPicPr>
            <p:cNvPr id="39" name="図 38">
              <a:extLst>
                <a:ext uri="{FF2B5EF4-FFF2-40B4-BE49-F238E27FC236}">
                  <a16:creationId xmlns:a16="http://schemas.microsoft.com/office/drawing/2014/main" id="{9848C3DD-2FDB-219A-3E86-16DBE4162B2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0710" y="2948394"/>
              <a:ext cx="3136786" cy="3397968"/>
            </a:xfrm>
            <a:prstGeom prst="rect">
              <a:avLst/>
            </a:prstGeom>
            <a:noFill/>
            <a:extLst>
              <a:ext uri="{909E8E84-426E-40DD-AFC4-6F175D3DCCD1}">
                <a14:hiddenFill xmlns:a14="http://schemas.microsoft.com/office/drawing/2010/main">
                  <a:solidFill>
                    <a:srgbClr val="FFFFFF"/>
                  </a:solidFill>
                </a14:hiddenFill>
              </a:ext>
            </a:extLst>
          </p:spPr>
        </p:pic>
        <p:sp>
          <p:nvSpPr>
            <p:cNvPr id="40" name="正方形/長方形 39">
              <a:extLst>
                <a:ext uri="{FF2B5EF4-FFF2-40B4-BE49-F238E27FC236}">
                  <a16:creationId xmlns:a16="http://schemas.microsoft.com/office/drawing/2014/main" id="{4992591C-B189-A80F-376D-D3B53DFF57E1}"/>
                </a:ext>
              </a:extLst>
            </p:cNvPr>
            <p:cNvSpPr/>
            <p:nvPr/>
          </p:nvSpPr>
          <p:spPr>
            <a:xfrm>
              <a:off x="6318539" y="3997572"/>
              <a:ext cx="288032" cy="112148"/>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41" name="正方形/長方形 40">
              <a:extLst>
                <a:ext uri="{FF2B5EF4-FFF2-40B4-BE49-F238E27FC236}">
                  <a16:creationId xmlns:a16="http://schemas.microsoft.com/office/drawing/2014/main" id="{7EB270FB-9F2C-51DF-9161-270AC9F4D92B}"/>
                </a:ext>
              </a:extLst>
            </p:cNvPr>
            <p:cNvSpPr/>
            <p:nvPr/>
          </p:nvSpPr>
          <p:spPr>
            <a:xfrm>
              <a:off x="6318539" y="4625017"/>
              <a:ext cx="504056" cy="100908"/>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42" name="Text Box 33">
            <a:extLst>
              <a:ext uri="{FF2B5EF4-FFF2-40B4-BE49-F238E27FC236}">
                <a16:creationId xmlns:a16="http://schemas.microsoft.com/office/drawing/2014/main" id="{608B86BC-9036-1533-7753-C3CA639132E8}"/>
              </a:ext>
            </a:extLst>
          </p:cNvPr>
          <p:cNvSpPr txBox="1">
            <a:spLocks noChangeArrowheads="1"/>
          </p:cNvSpPr>
          <p:nvPr/>
        </p:nvSpPr>
        <p:spPr bwMode="auto">
          <a:xfrm>
            <a:off x="420167" y="3734631"/>
            <a:ext cx="1841008" cy="342441"/>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600" kern="1200" dirty="0">
                <a:solidFill>
                  <a:schemeClr val="tx1"/>
                </a:solidFill>
                <a:effectLst/>
                <a:latin typeface="メイリオ" panose="020B0604030504040204" pitchFamily="50" charset="-128"/>
                <a:ea typeface="メイリオ" panose="020B0604030504040204" pitchFamily="50" charset="-128"/>
              </a:rPr>
              <a:t>オリジナルカード</a:t>
            </a:r>
            <a:endParaRPr kumimoji="1" lang="en-US" altLang="ja-JP" sz="1600" kern="1200" dirty="0">
              <a:solidFill>
                <a:schemeClr val="tx1"/>
              </a:solidFill>
              <a:effectLst/>
              <a:latin typeface="メイリオ" panose="020B0604030504040204" pitchFamily="50" charset="-128"/>
              <a:ea typeface="メイリオ" panose="020B0604030504040204" pitchFamily="50" charset="-128"/>
            </a:endParaRPr>
          </a:p>
        </p:txBody>
      </p:sp>
      <p:sp>
        <p:nvSpPr>
          <p:cNvPr id="43" name="Text Box 33">
            <a:extLst>
              <a:ext uri="{FF2B5EF4-FFF2-40B4-BE49-F238E27FC236}">
                <a16:creationId xmlns:a16="http://schemas.microsoft.com/office/drawing/2014/main" id="{E4756857-A149-8963-E191-2CC853A024AF}"/>
              </a:ext>
            </a:extLst>
          </p:cNvPr>
          <p:cNvSpPr txBox="1">
            <a:spLocks noChangeArrowheads="1"/>
          </p:cNvSpPr>
          <p:nvPr/>
        </p:nvSpPr>
        <p:spPr bwMode="auto">
          <a:xfrm>
            <a:off x="3658526" y="2512672"/>
            <a:ext cx="1841008" cy="342441"/>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600" kern="1200" dirty="0">
                <a:solidFill>
                  <a:schemeClr val="tx1"/>
                </a:solidFill>
                <a:effectLst/>
                <a:latin typeface="メイリオ" panose="020B0604030504040204" pitchFamily="50" charset="-128"/>
                <a:ea typeface="メイリオ" panose="020B0604030504040204" pitchFamily="50" charset="-128"/>
              </a:rPr>
              <a:t>オリジナルサイト</a:t>
            </a:r>
            <a:endParaRPr kumimoji="1" lang="en-US" altLang="ja-JP" sz="1600" kern="1200" dirty="0">
              <a:solidFill>
                <a:schemeClr val="tx1"/>
              </a:solidFill>
              <a:effectLst/>
              <a:latin typeface="メイリオ" panose="020B0604030504040204" pitchFamily="50" charset="-128"/>
              <a:ea typeface="メイリオ" panose="020B0604030504040204" pitchFamily="50" charset="-128"/>
            </a:endParaRPr>
          </a:p>
        </p:txBody>
      </p:sp>
      <p:sp>
        <p:nvSpPr>
          <p:cNvPr id="44" name="Text Box 33">
            <a:extLst>
              <a:ext uri="{FF2B5EF4-FFF2-40B4-BE49-F238E27FC236}">
                <a16:creationId xmlns:a16="http://schemas.microsoft.com/office/drawing/2014/main" id="{09E747DE-DA02-617A-CE90-1B22DCEB896D}"/>
              </a:ext>
            </a:extLst>
          </p:cNvPr>
          <p:cNvSpPr txBox="1">
            <a:spLocks noChangeArrowheads="1"/>
          </p:cNvSpPr>
          <p:nvPr/>
        </p:nvSpPr>
        <p:spPr bwMode="auto">
          <a:xfrm>
            <a:off x="7168758" y="2582503"/>
            <a:ext cx="1841008" cy="342441"/>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1600" dirty="0">
                <a:latin typeface="メイリオ" panose="020B0604030504040204" pitchFamily="50" charset="-128"/>
                <a:ea typeface="メイリオ" panose="020B0604030504040204" pitchFamily="50" charset="-128"/>
              </a:rPr>
              <a:t>概要</a:t>
            </a:r>
            <a:endParaRPr kumimoji="1" lang="en-US" altLang="ja-JP" sz="1600" kern="1200" dirty="0">
              <a:solidFill>
                <a:schemeClr val="tx1"/>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626618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線コネクタ 10">
            <a:extLst>
              <a:ext uri="{FF2B5EF4-FFF2-40B4-BE49-F238E27FC236}">
                <a16:creationId xmlns:a16="http://schemas.microsoft.com/office/drawing/2014/main" id="{9CD414C7-841C-4529-BD76-5C9415BB4491}"/>
              </a:ext>
            </a:extLst>
          </p:cNvPr>
          <p:cNvCxnSpPr/>
          <p:nvPr/>
        </p:nvCxnSpPr>
        <p:spPr>
          <a:xfrm>
            <a:off x="623519" y="908720"/>
            <a:ext cx="8658962"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8902D8CD-85E4-4696-BAB7-A521245AF302}"/>
              </a:ext>
            </a:extLst>
          </p:cNvPr>
          <p:cNvSpPr txBox="1"/>
          <p:nvPr/>
        </p:nvSpPr>
        <p:spPr>
          <a:xfrm>
            <a:off x="344488" y="313492"/>
            <a:ext cx="9073008" cy="461665"/>
          </a:xfrm>
          <a:prstGeom prst="rect">
            <a:avLst/>
          </a:prstGeom>
          <a:noFill/>
        </p:spPr>
        <p:txBody>
          <a:bodyPr wrap="square" rtlCol="0">
            <a:spAutoFit/>
          </a:bodyPr>
          <a:lstStyle/>
          <a:p>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様々な用途でカスタマイズ可能</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 name="図 3">
            <a:extLst>
              <a:ext uri="{FF2B5EF4-FFF2-40B4-BE49-F238E27FC236}">
                <a16:creationId xmlns:a16="http://schemas.microsoft.com/office/drawing/2014/main" id="{F46BBD57-2E76-40D8-AB52-38E2B4016C9A}"/>
              </a:ext>
            </a:extLst>
          </p:cNvPr>
          <p:cNvPicPr>
            <a:picLocks noChangeAspect="1"/>
          </p:cNvPicPr>
          <p:nvPr/>
        </p:nvPicPr>
        <p:blipFill>
          <a:blip r:embed="rId2"/>
          <a:stretch>
            <a:fillRect/>
          </a:stretch>
        </p:blipFill>
        <p:spPr>
          <a:xfrm>
            <a:off x="6941893" y="1740811"/>
            <a:ext cx="1152128" cy="640070"/>
          </a:xfrm>
          <a:prstGeom prst="rect">
            <a:avLst/>
          </a:prstGeom>
        </p:spPr>
      </p:pic>
      <p:sp>
        <p:nvSpPr>
          <p:cNvPr id="17" name="テキスト ボックス 16">
            <a:extLst>
              <a:ext uri="{FF2B5EF4-FFF2-40B4-BE49-F238E27FC236}">
                <a16:creationId xmlns:a16="http://schemas.microsoft.com/office/drawing/2014/main" id="{8B04EF74-CF44-485D-AD8F-5FBC9DB02646}"/>
              </a:ext>
            </a:extLst>
          </p:cNvPr>
          <p:cNvSpPr txBox="1"/>
          <p:nvPr/>
        </p:nvSpPr>
        <p:spPr>
          <a:xfrm>
            <a:off x="1220019" y="6453916"/>
            <a:ext cx="2747193" cy="215444"/>
          </a:xfrm>
          <a:prstGeom prst="rect">
            <a:avLst/>
          </a:prstGeom>
          <a:noFill/>
        </p:spPr>
        <p:txBody>
          <a:bodyPr wrap="square" rtlCol="0">
            <a:spAutoFit/>
          </a:bodyPr>
          <a:lstStyle/>
          <a:p>
            <a:pPr algn="ctr"/>
            <a:r>
              <a:rPr lang="en-US" altLang="ja-JP" sz="800" dirty="0">
                <a:solidFill>
                  <a:schemeClr val="bg1">
                    <a:lumMod val="50000"/>
                  </a:schemeClr>
                </a:solidFill>
                <a:latin typeface="Meiryo UI" panose="020B0604030504040204" pitchFamily="50" charset="-128"/>
                <a:ea typeface="Meiryo UI" panose="020B0604030504040204" pitchFamily="50" charset="-128"/>
              </a:rPr>
              <a:t>C</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opyright©2024</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Loire</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All</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Rights</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Reserved</a:t>
            </a:r>
            <a:endParaRPr kumimoji="1" lang="ja-JP" altLang="en-US" sz="800" dirty="0">
              <a:solidFill>
                <a:schemeClr val="bg1">
                  <a:lumMod val="50000"/>
                </a:schemeClr>
              </a:solidFill>
              <a:latin typeface="Meiryo UI" panose="020B0604030504040204" pitchFamily="50" charset="-128"/>
              <a:ea typeface="Meiryo UI" panose="020B0604030504040204" pitchFamily="50" charset="-128"/>
            </a:endParaRPr>
          </a:p>
        </p:txBody>
      </p:sp>
      <p:cxnSp>
        <p:nvCxnSpPr>
          <p:cNvPr id="19" name="直線コネクタ 18"/>
          <p:cNvCxnSpPr/>
          <p:nvPr/>
        </p:nvCxnSpPr>
        <p:spPr>
          <a:xfrm>
            <a:off x="0" y="908720"/>
            <a:ext cx="9906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261471" y="974615"/>
            <a:ext cx="4056583" cy="369332"/>
          </a:xfrm>
          <a:prstGeom prst="rect">
            <a:avLst/>
          </a:prstGeom>
          <a:noFill/>
        </p:spPr>
        <p:txBody>
          <a:bodyPr wrap="square" rtlCol="0">
            <a:spAutoFit/>
          </a:bodyPr>
          <a:lstStyle/>
          <a:p>
            <a:r>
              <a:rPr lang="ja-JP" altLang="en-US" dirty="0"/>
              <a:t>■　キャンペーン事例</a:t>
            </a:r>
            <a:endParaRPr kumimoji="1" lang="ja-JP" altLang="en-US" dirty="0"/>
          </a:p>
        </p:txBody>
      </p:sp>
      <p:sp>
        <p:nvSpPr>
          <p:cNvPr id="20" name="テキスト ボックス 19"/>
          <p:cNvSpPr txBox="1"/>
          <p:nvPr/>
        </p:nvSpPr>
        <p:spPr>
          <a:xfrm>
            <a:off x="565325" y="1351594"/>
            <a:ext cx="8636147" cy="923330"/>
          </a:xfrm>
          <a:prstGeom prst="rect">
            <a:avLst/>
          </a:prstGeom>
          <a:noFill/>
        </p:spPr>
        <p:txBody>
          <a:bodyPr wrap="square" rtlCol="0">
            <a:spAutoFit/>
          </a:bodyPr>
          <a:lstStyle/>
          <a:p>
            <a:r>
              <a:rPr kumimoji="1" lang="ja-JP" altLang="en-US" dirty="0"/>
              <a:t>・大手ディーラー　⇒　車成約記念品</a:t>
            </a:r>
            <a:endParaRPr kumimoji="1" lang="en-US" altLang="ja-JP" dirty="0"/>
          </a:p>
          <a:p>
            <a:r>
              <a:rPr lang="ja-JP" altLang="en-US" dirty="0"/>
              <a:t>・〇〇食品　⇒　購入抽選記念品</a:t>
            </a:r>
            <a:endParaRPr lang="en-US" altLang="ja-JP" dirty="0"/>
          </a:p>
          <a:p>
            <a:r>
              <a:rPr kumimoji="1" lang="ja-JP" altLang="en-US" dirty="0"/>
              <a:t>・〇〇</a:t>
            </a:r>
            <a:r>
              <a:rPr lang="ja-JP" altLang="en-US" dirty="0"/>
              <a:t>〇〇</a:t>
            </a:r>
            <a:r>
              <a:rPr kumimoji="1" lang="ja-JP" altLang="en-US" dirty="0"/>
              <a:t>　⇒　</a:t>
            </a:r>
            <a:r>
              <a:rPr lang="ja-JP" altLang="en-US" dirty="0"/>
              <a:t>マンション</a:t>
            </a:r>
            <a:r>
              <a:rPr kumimoji="1" lang="ja-JP" altLang="en-US" dirty="0"/>
              <a:t>成約記念品、成約特典、加入者入会キャンペーン</a:t>
            </a:r>
          </a:p>
        </p:txBody>
      </p:sp>
      <p:sp>
        <p:nvSpPr>
          <p:cNvPr id="22" name="テキスト ボックス 21"/>
          <p:cNvSpPr txBox="1"/>
          <p:nvPr/>
        </p:nvSpPr>
        <p:spPr>
          <a:xfrm>
            <a:off x="261471" y="2228224"/>
            <a:ext cx="4056583" cy="369332"/>
          </a:xfrm>
          <a:prstGeom prst="rect">
            <a:avLst/>
          </a:prstGeom>
          <a:noFill/>
        </p:spPr>
        <p:txBody>
          <a:bodyPr wrap="square" rtlCol="0">
            <a:spAutoFit/>
          </a:bodyPr>
          <a:lstStyle/>
          <a:p>
            <a:r>
              <a:rPr lang="ja-JP" altLang="en-US" dirty="0"/>
              <a:t>■　インセンティブ</a:t>
            </a:r>
            <a:endParaRPr kumimoji="1" lang="ja-JP" altLang="en-US" dirty="0"/>
          </a:p>
        </p:txBody>
      </p:sp>
      <p:sp>
        <p:nvSpPr>
          <p:cNvPr id="23" name="テキスト ボックス 22"/>
          <p:cNvSpPr txBox="1"/>
          <p:nvPr/>
        </p:nvSpPr>
        <p:spPr>
          <a:xfrm>
            <a:off x="565324" y="2511638"/>
            <a:ext cx="8204099" cy="646331"/>
          </a:xfrm>
          <a:prstGeom prst="rect">
            <a:avLst/>
          </a:prstGeom>
          <a:noFill/>
        </p:spPr>
        <p:txBody>
          <a:bodyPr wrap="square" rtlCol="0">
            <a:spAutoFit/>
          </a:bodyPr>
          <a:lstStyle/>
          <a:p>
            <a:r>
              <a:rPr kumimoji="1" lang="ja-JP" altLang="en-US" dirty="0"/>
              <a:t>・〇〇〇○○　⇒　販売</a:t>
            </a:r>
            <a:r>
              <a:rPr lang="ja-JP" altLang="en-US" dirty="0"/>
              <a:t>員向けインセンティブ、</a:t>
            </a:r>
            <a:r>
              <a:rPr kumimoji="1" lang="ja-JP" altLang="en-US" dirty="0"/>
              <a:t>従業員</a:t>
            </a:r>
            <a:r>
              <a:rPr lang="ja-JP" altLang="en-US" dirty="0"/>
              <a:t>様に</a:t>
            </a:r>
            <a:r>
              <a:rPr lang="en-US" altLang="ja-JP" dirty="0"/>
              <a:t>50000P</a:t>
            </a:r>
            <a:r>
              <a:rPr lang="ja-JP" altLang="en-US" dirty="0"/>
              <a:t>・</a:t>
            </a:r>
            <a:r>
              <a:rPr lang="en-US" altLang="ja-JP" dirty="0"/>
              <a:t>100000P</a:t>
            </a:r>
            <a:r>
              <a:rPr lang="ja-JP" altLang="en-US" dirty="0"/>
              <a:t>配布</a:t>
            </a:r>
            <a:endParaRPr lang="en-US" altLang="ja-JP" dirty="0"/>
          </a:p>
          <a:p>
            <a:r>
              <a:rPr kumimoji="1" lang="ja-JP" altLang="en-US" dirty="0"/>
              <a:t>・〇〇〇〇○　⇒　酒販店様向け仕入れインセンティブ、プレゼントキャンペーン</a:t>
            </a:r>
          </a:p>
        </p:txBody>
      </p:sp>
      <p:sp>
        <p:nvSpPr>
          <p:cNvPr id="24" name="テキスト ボックス 23"/>
          <p:cNvSpPr txBox="1"/>
          <p:nvPr/>
        </p:nvSpPr>
        <p:spPr>
          <a:xfrm>
            <a:off x="270382" y="3165606"/>
            <a:ext cx="4056583" cy="369332"/>
          </a:xfrm>
          <a:prstGeom prst="rect">
            <a:avLst/>
          </a:prstGeom>
          <a:noFill/>
        </p:spPr>
        <p:txBody>
          <a:bodyPr wrap="square" rtlCol="0">
            <a:spAutoFit/>
          </a:bodyPr>
          <a:lstStyle/>
          <a:p>
            <a:r>
              <a:rPr lang="ja-JP" altLang="en-US" dirty="0"/>
              <a:t>■　福利厚生</a:t>
            </a:r>
            <a:endParaRPr kumimoji="1" lang="ja-JP" altLang="en-US" dirty="0"/>
          </a:p>
        </p:txBody>
      </p:sp>
      <p:sp>
        <p:nvSpPr>
          <p:cNvPr id="25" name="テキスト ボックス 24"/>
          <p:cNvSpPr txBox="1"/>
          <p:nvPr/>
        </p:nvSpPr>
        <p:spPr>
          <a:xfrm>
            <a:off x="565325" y="3505547"/>
            <a:ext cx="8835516" cy="646331"/>
          </a:xfrm>
          <a:prstGeom prst="rect">
            <a:avLst/>
          </a:prstGeom>
          <a:noFill/>
        </p:spPr>
        <p:txBody>
          <a:bodyPr wrap="square" rtlCol="0">
            <a:spAutoFit/>
          </a:bodyPr>
          <a:lstStyle/>
          <a:p>
            <a:r>
              <a:rPr kumimoji="1" lang="ja-JP" altLang="en-US" dirty="0"/>
              <a:t>・〇〇〇○　⇒　永年勤続表彰記念品、親睦会記念品</a:t>
            </a:r>
            <a:endParaRPr kumimoji="1" lang="en-US" altLang="ja-JP" dirty="0"/>
          </a:p>
          <a:p>
            <a:r>
              <a:rPr kumimoji="1" lang="ja-JP" altLang="en-US" dirty="0"/>
              <a:t>・〇〇〇〇　⇒　社員旅行の積立金をしていたが、旅行に行けなかった場合の代替として</a:t>
            </a:r>
          </a:p>
        </p:txBody>
      </p:sp>
      <p:sp>
        <p:nvSpPr>
          <p:cNvPr id="26" name="テキスト ボックス 25"/>
          <p:cNvSpPr txBox="1"/>
          <p:nvPr/>
        </p:nvSpPr>
        <p:spPr>
          <a:xfrm>
            <a:off x="295950" y="4102988"/>
            <a:ext cx="4056583" cy="369332"/>
          </a:xfrm>
          <a:prstGeom prst="rect">
            <a:avLst/>
          </a:prstGeom>
          <a:noFill/>
        </p:spPr>
        <p:txBody>
          <a:bodyPr wrap="square" rtlCol="0">
            <a:spAutoFit/>
          </a:bodyPr>
          <a:lstStyle/>
          <a:p>
            <a:r>
              <a:rPr lang="ja-JP" altLang="en-US" dirty="0"/>
              <a:t>■　従業員へ</a:t>
            </a:r>
            <a:endParaRPr kumimoji="1" lang="ja-JP" altLang="en-US" dirty="0"/>
          </a:p>
        </p:txBody>
      </p:sp>
      <p:sp>
        <p:nvSpPr>
          <p:cNvPr id="27" name="テキスト ボックス 26"/>
          <p:cNvSpPr txBox="1"/>
          <p:nvPr/>
        </p:nvSpPr>
        <p:spPr>
          <a:xfrm>
            <a:off x="586910" y="4431736"/>
            <a:ext cx="8835516" cy="923330"/>
          </a:xfrm>
          <a:prstGeom prst="rect">
            <a:avLst/>
          </a:prstGeom>
          <a:noFill/>
        </p:spPr>
        <p:txBody>
          <a:bodyPr wrap="square" rtlCol="0">
            <a:spAutoFit/>
          </a:bodyPr>
          <a:lstStyle/>
          <a:p>
            <a:r>
              <a:rPr kumimoji="1" lang="ja-JP" altLang="en-US" dirty="0"/>
              <a:t>・〇〇〇〇　⇒　社員評価としてポイント付与</a:t>
            </a:r>
            <a:endParaRPr kumimoji="1" lang="en-US" altLang="ja-JP" dirty="0"/>
          </a:p>
          <a:p>
            <a:r>
              <a:rPr kumimoji="1" lang="ja-JP" altLang="en-US" dirty="0"/>
              <a:t>・〇〇〇〇　⇒　出勤回数や土日出勤等の出勤状況や勤務状況に応じてポイントを付与</a:t>
            </a:r>
            <a:endParaRPr kumimoji="1" lang="en-US" altLang="ja-JP" dirty="0"/>
          </a:p>
          <a:p>
            <a:r>
              <a:rPr lang="ja-JP" altLang="en-US" dirty="0"/>
              <a:t>・○○○○　⇒　誕生日・結婚記念日などの従業員へのプレゼント</a:t>
            </a:r>
            <a:endParaRPr kumimoji="1" lang="ja-JP" altLang="en-US" dirty="0"/>
          </a:p>
        </p:txBody>
      </p:sp>
      <p:pic>
        <p:nvPicPr>
          <p:cNvPr id="5" name="図 4">
            <a:extLst>
              <a:ext uri="{FF2B5EF4-FFF2-40B4-BE49-F238E27FC236}">
                <a16:creationId xmlns:a16="http://schemas.microsoft.com/office/drawing/2014/main" id="{931B64BF-1962-95FB-CF06-BDF017159A46}"/>
              </a:ext>
            </a:extLst>
          </p:cNvPr>
          <p:cNvPicPr>
            <a:picLocks noChangeAspect="1"/>
          </p:cNvPicPr>
          <p:nvPr/>
        </p:nvPicPr>
        <p:blipFill>
          <a:blip r:embed="rId3"/>
          <a:stretch>
            <a:fillRect/>
          </a:stretch>
        </p:blipFill>
        <p:spPr>
          <a:xfrm>
            <a:off x="383338" y="6453390"/>
            <a:ext cx="836681" cy="287978"/>
          </a:xfrm>
          <a:prstGeom prst="rect">
            <a:avLst/>
          </a:prstGeom>
        </p:spPr>
      </p:pic>
      <p:sp>
        <p:nvSpPr>
          <p:cNvPr id="7" name="正方形/長方形 6">
            <a:extLst>
              <a:ext uri="{FF2B5EF4-FFF2-40B4-BE49-F238E27FC236}">
                <a16:creationId xmlns:a16="http://schemas.microsoft.com/office/drawing/2014/main" id="{144D30BF-1AF2-D38F-C269-3AE5F5E78FAC}"/>
              </a:ext>
            </a:extLst>
          </p:cNvPr>
          <p:cNvSpPr/>
          <p:nvPr/>
        </p:nvSpPr>
        <p:spPr>
          <a:xfrm>
            <a:off x="-1" y="0"/>
            <a:ext cx="9905999" cy="80945"/>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97CB4F60-1F1D-AC82-0307-15B2FD5A87F3}"/>
              </a:ext>
            </a:extLst>
          </p:cNvPr>
          <p:cNvSpPr/>
          <p:nvPr/>
        </p:nvSpPr>
        <p:spPr>
          <a:xfrm>
            <a:off x="-2" y="6775898"/>
            <a:ext cx="9905999" cy="80945"/>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390C8D1A-724B-4422-72AD-7DD161661167}"/>
              </a:ext>
            </a:extLst>
          </p:cNvPr>
          <p:cNvSpPr txBox="1"/>
          <p:nvPr/>
        </p:nvSpPr>
        <p:spPr>
          <a:xfrm>
            <a:off x="344016" y="5276881"/>
            <a:ext cx="4056583" cy="369332"/>
          </a:xfrm>
          <a:prstGeom prst="rect">
            <a:avLst/>
          </a:prstGeom>
          <a:noFill/>
        </p:spPr>
        <p:txBody>
          <a:bodyPr wrap="square" rtlCol="0">
            <a:spAutoFit/>
          </a:bodyPr>
          <a:lstStyle/>
          <a:p>
            <a:r>
              <a:rPr lang="ja-JP" altLang="en-US" dirty="0"/>
              <a:t>■　オリジナル案件</a:t>
            </a:r>
            <a:endParaRPr kumimoji="1" lang="ja-JP" altLang="en-US" dirty="0"/>
          </a:p>
        </p:txBody>
      </p:sp>
      <p:sp>
        <p:nvSpPr>
          <p:cNvPr id="3" name="テキスト ボックス 2">
            <a:extLst>
              <a:ext uri="{FF2B5EF4-FFF2-40B4-BE49-F238E27FC236}">
                <a16:creationId xmlns:a16="http://schemas.microsoft.com/office/drawing/2014/main" id="{AB77F984-A3AC-316E-DBDA-1F3229B75FE4}"/>
              </a:ext>
            </a:extLst>
          </p:cNvPr>
          <p:cNvSpPr txBox="1"/>
          <p:nvPr/>
        </p:nvSpPr>
        <p:spPr>
          <a:xfrm>
            <a:off x="623519" y="5621841"/>
            <a:ext cx="8835516" cy="646331"/>
          </a:xfrm>
          <a:prstGeom prst="rect">
            <a:avLst/>
          </a:prstGeom>
          <a:noFill/>
        </p:spPr>
        <p:txBody>
          <a:bodyPr wrap="square" rtlCol="0">
            <a:spAutoFit/>
          </a:bodyPr>
          <a:lstStyle/>
          <a:p>
            <a:r>
              <a:rPr kumimoji="1" lang="ja-JP" altLang="en-US" dirty="0"/>
              <a:t>・</a:t>
            </a:r>
            <a:r>
              <a:rPr lang="ja-JP" altLang="en-US" dirty="0"/>
              <a:t>電機メーカー　⇒復興支援でのオリジナルチョイス</a:t>
            </a:r>
            <a:r>
              <a:rPr lang="en-US" altLang="ja-JP" dirty="0"/>
              <a:t>(</a:t>
            </a:r>
            <a:r>
              <a:rPr lang="ja-JP" altLang="en-US" dirty="0"/>
              <a:t>商品は被災地地域の産直品のみ</a:t>
            </a:r>
            <a:r>
              <a:rPr lang="en-US" altLang="ja-JP" dirty="0"/>
              <a:t>)</a:t>
            </a:r>
            <a:endParaRPr kumimoji="1" lang="en-US" altLang="ja-JP" dirty="0"/>
          </a:p>
          <a:p>
            <a:r>
              <a:rPr kumimoji="1" lang="ja-JP" altLang="en-US" dirty="0"/>
              <a:t>・〇〇〇〇　⇒　社員旅行の積立金をしていたが、旅行に行けなかった場合の代替として</a:t>
            </a:r>
          </a:p>
        </p:txBody>
      </p:sp>
    </p:spTree>
    <p:extLst>
      <p:ext uri="{BB962C8B-B14F-4D97-AF65-F5344CB8AC3E}">
        <p14:creationId xmlns:p14="http://schemas.microsoft.com/office/powerpoint/2010/main" val="1018608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線コネクタ 10">
            <a:extLst>
              <a:ext uri="{FF2B5EF4-FFF2-40B4-BE49-F238E27FC236}">
                <a16:creationId xmlns:a16="http://schemas.microsoft.com/office/drawing/2014/main" id="{9CD414C7-841C-4529-BD76-5C9415BB4491}"/>
              </a:ext>
            </a:extLst>
          </p:cNvPr>
          <p:cNvCxnSpPr/>
          <p:nvPr/>
        </p:nvCxnSpPr>
        <p:spPr>
          <a:xfrm>
            <a:off x="623519" y="908720"/>
            <a:ext cx="8658962"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8902D8CD-85E4-4696-BAB7-A521245AF302}"/>
              </a:ext>
            </a:extLst>
          </p:cNvPr>
          <p:cNvSpPr txBox="1"/>
          <p:nvPr/>
        </p:nvSpPr>
        <p:spPr>
          <a:xfrm>
            <a:off x="344488" y="313492"/>
            <a:ext cx="9073008" cy="461665"/>
          </a:xfrm>
          <a:prstGeom prst="rect">
            <a:avLst/>
          </a:prstGeom>
          <a:noFill/>
        </p:spPr>
        <p:txBody>
          <a:bodyPr wrap="square" rtlCol="0">
            <a:spAutoFit/>
          </a:bodyPr>
          <a:lstStyle/>
          <a:p>
            <a:r>
              <a:rPr kumimoji="1"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従来のチョイスとの比較</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テキスト ボックス 16">
            <a:extLst>
              <a:ext uri="{FF2B5EF4-FFF2-40B4-BE49-F238E27FC236}">
                <a16:creationId xmlns:a16="http://schemas.microsoft.com/office/drawing/2014/main" id="{8B04EF74-CF44-485D-AD8F-5FBC9DB02646}"/>
              </a:ext>
            </a:extLst>
          </p:cNvPr>
          <p:cNvSpPr txBox="1"/>
          <p:nvPr/>
        </p:nvSpPr>
        <p:spPr>
          <a:xfrm>
            <a:off x="1220019" y="6453916"/>
            <a:ext cx="2747193" cy="215444"/>
          </a:xfrm>
          <a:prstGeom prst="rect">
            <a:avLst/>
          </a:prstGeom>
          <a:noFill/>
        </p:spPr>
        <p:txBody>
          <a:bodyPr wrap="square" rtlCol="0">
            <a:spAutoFit/>
          </a:bodyPr>
          <a:lstStyle/>
          <a:p>
            <a:pPr algn="ctr"/>
            <a:r>
              <a:rPr lang="en-US" altLang="ja-JP" sz="800" dirty="0">
                <a:solidFill>
                  <a:schemeClr val="bg1">
                    <a:lumMod val="50000"/>
                  </a:schemeClr>
                </a:solidFill>
                <a:latin typeface="Meiryo UI" panose="020B0604030504040204" pitchFamily="50" charset="-128"/>
                <a:ea typeface="Meiryo UI" panose="020B0604030504040204" pitchFamily="50" charset="-128"/>
              </a:rPr>
              <a:t>C</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opyright©2024</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Loire</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All</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Rights</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Reserved</a:t>
            </a:r>
            <a:endParaRPr kumimoji="1" lang="ja-JP" altLang="en-US" sz="800" dirty="0">
              <a:solidFill>
                <a:schemeClr val="bg1">
                  <a:lumMod val="50000"/>
                </a:schemeClr>
              </a:solidFill>
              <a:latin typeface="Meiryo UI" panose="020B0604030504040204" pitchFamily="50" charset="-128"/>
              <a:ea typeface="Meiryo UI" panose="020B0604030504040204" pitchFamily="50" charset="-128"/>
            </a:endParaRPr>
          </a:p>
        </p:txBody>
      </p:sp>
      <p:cxnSp>
        <p:nvCxnSpPr>
          <p:cNvPr id="19" name="直線コネクタ 18"/>
          <p:cNvCxnSpPr/>
          <p:nvPr/>
        </p:nvCxnSpPr>
        <p:spPr>
          <a:xfrm>
            <a:off x="0" y="908720"/>
            <a:ext cx="9906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図 4">
            <a:extLst>
              <a:ext uri="{FF2B5EF4-FFF2-40B4-BE49-F238E27FC236}">
                <a16:creationId xmlns:a16="http://schemas.microsoft.com/office/drawing/2014/main" id="{931B64BF-1962-95FB-CF06-BDF017159A46}"/>
              </a:ext>
            </a:extLst>
          </p:cNvPr>
          <p:cNvPicPr>
            <a:picLocks noChangeAspect="1"/>
          </p:cNvPicPr>
          <p:nvPr/>
        </p:nvPicPr>
        <p:blipFill>
          <a:blip r:embed="rId2"/>
          <a:stretch>
            <a:fillRect/>
          </a:stretch>
        </p:blipFill>
        <p:spPr>
          <a:xfrm>
            <a:off x="383338" y="6453390"/>
            <a:ext cx="836681" cy="287978"/>
          </a:xfrm>
          <a:prstGeom prst="rect">
            <a:avLst/>
          </a:prstGeom>
        </p:spPr>
      </p:pic>
      <p:sp>
        <p:nvSpPr>
          <p:cNvPr id="7" name="正方形/長方形 6">
            <a:extLst>
              <a:ext uri="{FF2B5EF4-FFF2-40B4-BE49-F238E27FC236}">
                <a16:creationId xmlns:a16="http://schemas.microsoft.com/office/drawing/2014/main" id="{144D30BF-1AF2-D38F-C269-3AE5F5E78FAC}"/>
              </a:ext>
            </a:extLst>
          </p:cNvPr>
          <p:cNvSpPr/>
          <p:nvPr/>
        </p:nvSpPr>
        <p:spPr>
          <a:xfrm>
            <a:off x="-1" y="0"/>
            <a:ext cx="9905999" cy="80945"/>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97CB4F60-1F1D-AC82-0307-15B2FD5A87F3}"/>
              </a:ext>
            </a:extLst>
          </p:cNvPr>
          <p:cNvSpPr/>
          <p:nvPr/>
        </p:nvSpPr>
        <p:spPr>
          <a:xfrm>
            <a:off x="-2" y="6775898"/>
            <a:ext cx="9905999" cy="80945"/>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Picture 6">
            <a:extLst>
              <a:ext uri="{FF2B5EF4-FFF2-40B4-BE49-F238E27FC236}">
                <a16:creationId xmlns:a16="http://schemas.microsoft.com/office/drawing/2014/main" id="{24740442-F8E9-CAB1-FB48-2926BE9F03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1479" y="1359933"/>
            <a:ext cx="591841" cy="589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正方形/長方形 9">
            <a:extLst>
              <a:ext uri="{FF2B5EF4-FFF2-40B4-BE49-F238E27FC236}">
                <a16:creationId xmlns:a16="http://schemas.microsoft.com/office/drawing/2014/main" id="{580601C0-A7F9-99BF-8306-B61E6294378E}"/>
              </a:ext>
            </a:extLst>
          </p:cNvPr>
          <p:cNvSpPr/>
          <p:nvPr/>
        </p:nvSpPr>
        <p:spPr>
          <a:xfrm>
            <a:off x="5885632" y="5367497"/>
            <a:ext cx="3813461" cy="1084912"/>
          </a:xfrm>
          <a:prstGeom prst="rect">
            <a:avLst/>
          </a:prstGeom>
        </p:spPr>
        <p:txBody>
          <a:bodyPr wrap="square">
            <a:spAutoFit/>
          </a:bodyPr>
          <a:lstStyle/>
          <a:p>
            <a:pPr algn="ctr"/>
            <a:r>
              <a:rPr lang="ja-JP" altLang="en-US" dirty="0">
                <a:latin typeface="HGP創英ﾌﾟﾚｾﾞﾝｽEB" panose="02020800000000000000" pitchFamily="18" charset="-128"/>
                <a:ea typeface="HGP創英ﾌﾟﾚｾﾞﾝｽEB" panose="02020800000000000000" pitchFamily="18" charset="-128"/>
              </a:rPr>
              <a:t>記念品・インセンティブ・ギフトに最適</a:t>
            </a:r>
            <a:r>
              <a:rPr lang="en-US" altLang="ja-JP" dirty="0">
                <a:latin typeface="HGP創英ﾌﾟﾚｾﾞﾝｽEB" panose="02020800000000000000" pitchFamily="18" charset="-128"/>
                <a:ea typeface="HGP創英ﾌﾟﾚｾﾞﾝｽEB" panose="02020800000000000000" pitchFamily="18" charset="-128"/>
              </a:rPr>
              <a:t>!!</a:t>
            </a:r>
          </a:p>
          <a:p>
            <a:pPr algn="ctr"/>
            <a:r>
              <a:rPr lang="ja-JP" altLang="en-US" dirty="0">
                <a:latin typeface="HGP創英ﾌﾟﾚｾﾞﾝｽEB" panose="02020800000000000000" pitchFamily="18" charset="-128"/>
                <a:ea typeface="HGP創英ﾌﾟﾚｾﾞﾝｽEB" panose="02020800000000000000" pitchFamily="18" charset="-128"/>
              </a:rPr>
              <a:t>案件依頼が拡大中です。</a:t>
            </a:r>
            <a:endParaRPr lang="en-US" altLang="ja-JP" dirty="0">
              <a:latin typeface="HGP創英ﾌﾟﾚｾﾞﾝｽEB" panose="02020800000000000000" pitchFamily="18" charset="-128"/>
              <a:ea typeface="HGP創英ﾌﾟﾚｾﾞﾝｽEB" panose="02020800000000000000" pitchFamily="18" charset="-128"/>
            </a:endParaRPr>
          </a:p>
          <a:p>
            <a:pPr algn="ctr"/>
            <a:endParaRPr lang="en-US" altLang="ja-JP" dirty="0">
              <a:latin typeface="HGP創英ﾌﾟﾚｾﾞﾝｽEB" panose="02020800000000000000" pitchFamily="18" charset="-128"/>
              <a:ea typeface="HGP創英ﾌﾟﾚｾﾞﾝｽEB" panose="02020800000000000000" pitchFamily="18" charset="-128"/>
            </a:endParaRPr>
          </a:p>
          <a:p>
            <a:pPr algn="r"/>
            <a:r>
              <a:rPr lang="en-US" altLang="ja-JP" sz="1050" dirty="0">
                <a:latin typeface="HGP創英ﾌﾟﾚｾﾞﾝｽEB" panose="02020800000000000000" pitchFamily="18" charset="-128"/>
                <a:ea typeface="HGP創英ﾌﾟﾚｾﾞﾝｽEB" panose="02020800000000000000" pitchFamily="18" charset="-128"/>
              </a:rPr>
              <a:t>※</a:t>
            </a:r>
            <a:r>
              <a:rPr lang="ja-JP" altLang="en-US" sz="1050" dirty="0">
                <a:latin typeface="HGP創英ﾌﾟﾚｾﾞﾝｽEB" panose="02020800000000000000" pitchFamily="18" charset="-128"/>
                <a:ea typeface="HGP創英ﾌﾟﾚｾﾞﾝｽEB" panose="02020800000000000000" pitchFamily="18" charset="-128"/>
              </a:rPr>
              <a:t>ページカスタマイズは別途費用が発生します</a:t>
            </a:r>
            <a:endParaRPr lang="en-US" altLang="ja-JP" sz="1600" dirty="0">
              <a:latin typeface="HGP創英ﾌﾟﾚｾﾞﾝｽEB" panose="02020800000000000000" pitchFamily="18" charset="-128"/>
              <a:ea typeface="HGP創英ﾌﾟﾚｾﾞﾝｽEB" panose="02020800000000000000" pitchFamily="18" charset="-128"/>
            </a:endParaRPr>
          </a:p>
        </p:txBody>
      </p:sp>
      <p:sp>
        <p:nvSpPr>
          <p:cNvPr id="13" name="テキスト ボックス 12">
            <a:extLst>
              <a:ext uri="{FF2B5EF4-FFF2-40B4-BE49-F238E27FC236}">
                <a16:creationId xmlns:a16="http://schemas.microsoft.com/office/drawing/2014/main" id="{FA46EF6E-65C4-18D2-F1BA-7B4E3F4ECFE4}"/>
              </a:ext>
            </a:extLst>
          </p:cNvPr>
          <p:cNvSpPr txBox="1"/>
          <p:nvPr/>
        </p:nvSpPr>
        <p:spPr>
          <a:xfrm>
            <a:off x="5961112" y="1517887"/>
            <a:ext cx="3456384" cy="3416320"/>
          </a:xfrm>
          <a:prstGeom prst="rect">
            <a:avLst/>
          </a:prstGeom>
          <a:noFill/>
        </p:spPr>
        <p:txBody>
          <a:bodyPr wrap="square" rtlCol="0">
            <a:spAutoFit/>
          </a:bodyPr>
          <a:lstStyle/>
          <a:p>
            <a:r>
              <a:rPr kumimoji="1" lang="ja-JP" altLang="en-US" dirty="0"/>
              <a:t>・エコロジー　</a:t>
            </a:r>
            <a:endParaRPr kumimoji="1" lang="en-US" altLang="ja-JP" dirty="0"/>
          </a:p>
          <a:p>
            <a:endParaRPr kumimoji="1" lang="en-US" altLang="ja-JP" dirty="0"/>
          </a:p>
          <a:p>
            <a:endParaRPr kumimoji="1" lang="en-US" altLang="ja-JP" dirty="0"/>
          </a:p>
          <a:p>
            <a:r>
              <a:rPr lang="ja-JP" altLang="en-US" dirty="0"/>
              <a:t>　　　　　　　　　・コンパクト</a:t>
            </a:r>
            <a:endParaRPr lang="en-US" altLang="ja-JP" dirty="0"/>
          </a:p>
          <a:p>
            <a:endParaRPr kumimoji="1" lang="en-US" altLang="ja-JP" dirty="0"/>
          </a:p>
          <a:p>
            <a:r>
              <a:rPr kumimoji="1" lang="ja-JP" altLang="en-US" dirty="0"/>
              <a:t>・オリジナリティ</a:t>
            </a:r>
            <a:endParaRPr kumimoji="1" lang="en-US" altLang="ja-JP" dirty="0"/>
          </a:p>
          <a:p>
            <a:endParaRPr lang="en-US" altLang="ja-JP" dirty="0"/>
          </a:p>
          <a:p>
            <a:endParaRPr lang="en-US" altLang="ja-JP" dirty="0"/>
          </a:p>
          <a:p>
            <a:r>
              <a:rPr lang="ja-JP" altLang="en-US" dirty="0"/>
              <a:t>　　　　　・予算の自由設定</a:t>
            </a:r>
            <a:endParaRPr lang="en-US" altLang="ja-JP" dirty="0"/>
          </a:p>
          <a:p>
            <a:endParaRPr lang="en-US" altLang="ja-JP" dirty="0"/>
          </a:p>
          <a:p>
            <a:r>
              <a:rPr lang="ja-JP" altLang="en-US" dirty="0"/>
              <a:t>　　・便利</a:t>
            </a:r>
            <a:endParaRPr lang="en-US" altLang="ja-JP" dirty="0"/>
          </a:p>
          <a:p>
            <a:endParaRPr kumimoji="1" lang="ja-JP" altLang="en-US" dirty="0"/>
          </a:p>
        </p:txBody>
      </p:sp>
      <p:pic>
        <p:nvPicPr>
          <p:cNvPr id="14" name="図 13">
            <a:extLst>
              <a:ext uri="{FF2B5EF4-FFF2-40B4-BE49-F238E27FC236}">
                <a16:creationId xmlns:a16="http://schemas.microsoft.com/office/drawing/2014/main" id="{22E7E7A4-09F9-F137-D75D-F0EAF0A3CD16}"/>
              </a:ext>
            </a:extLst>
          </p:cNvPr>
          <p:cNvPicPr>
            <a:picLocks noChangeAspect="1"/>
          </p:cNvPicPr>
          <p:nvPr/>
        </p:nvPicPr>
        <p:blipFill>
          <a:blip r:embed="rId4"/>
          <a:stretch>
            <a:fillRect/>
          </a:stretch>
        </p:blipFill>
        <p:spPr>
          <a:xfrm>
            <a:off x="7597525" y="2810548"/>
            <a:ext cx="766817" cy="630234"/>
          </a:xfrm>
          <a:prstGeom prst="rect">
            <a:avLst/>
          </a:prstGeom>
        </p:spPr>
      </p:pic>
      <p:pic>
        <p:nvPicPr>
          <p:cNvPr id="15" name="図 14">
            <a:extLst>
              <a:ext uri="{FF2B5EF4-FFF2-40B4-BE49-F238E27FC236}">
                <a16:creationId xmlns:a16="http://schemas.microsoft.com/office/drawing/2014/main" id="{5673ADC4-A4F1-9F73-084D-9B6D36250C6D}"/>
              </a:ext>
            </a:extLst>
          </p:cNvPr>
          <p:cNvPicPr>
            <a:picLocks noChangeAspect="1"/>
          </p:cNvPicPr>
          <p:nvPr/>
        </p:nvPicPr>
        <p:blipFill>
          <a:blip r:embed="rId5"/>
          <a:stretch>
            <a:fillRect/>
          </a:stretch>
        </p:blipFill>
        <p:spPr>
          <a:xfrm>
            <a:off x="6153304" y="3549561"/>
            <a:ext cx="586207" cy="589067"/>
          </a:xfrm>
          <a:prstGeom prst="rect">
            <a:avLst/>
          </a:prstGeom>
        </p:spPr>
      </p:pic>
      <p:pic>
        <p:nvPicPr>
          <p:cNvPr id="16" name="図 15">
            <a:extLst>
              <a:ext uri="{FF2B5EF4-FFF2-40B4-BE49-F238E27FC236}">
                <a16:creationId xmlns:a16="http://schemas.microsoft.com/office/drawing/2014/main" id="{F0414E39-A41B-43A6-A570-3EB2B16056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81006" y="4281341"/>
            <a:ext cx="356393" cy="627189"/>
          </a:xfrm>
          <a:prstGeom prst="rect">
            <a:avLst/>
          </a:prstGeom>
        </p:spPr>
      </p:pic>
      <p:pic>
        <p:nvPicPr>
          <p:cNvPr id="18" name="図 17">
            <a:extLst>
              <a:ext uri="{FF2B5EF4-FFF2-40B4-BE49-F238E27FC236}">
                <a16:creationId xmlns:a16="http://schemas.microsoft.com/office/drawing/2014/main" id="{98C8942A-7685-AC27-2B8B-D817E2231EBD}"/>
              </a:ext>
            </a:extLst>
          </p:cNvPr>
          <p:cNvPicPr>
            <a:picLocks noChangeAspect="1"/>
          </p:cNvPicPr>
          <p:nvPr/>
        </p:nvPicPr>
        <p:blipFill>
          <a:blip r:embed="rId7"/>
          <a:stretch>
            <a:fillRect/>
          </a:stretch>
        </p:blipFill>
        <p:spPr>
          <a:xfrm>
            <a:off x="1247100" y="935706"/>
            <a:ext cx="4122611" cy="5373611"/>
          </a:xfrm>
          <a:prstGeom prst="rect">
            <a:avLst/>
          </a:prstGeom>
        </p:spPr>
      </p:pic>
      <p:pic>
        <p:nvPicPr>
          <p:cNvPr id="21" name="図 20">
            <a:extLst>
              <a:ext uri="{FF2B5EF4-FFF2-40B4-BE49-F238E27FC236}">
                <a16:creationId xmlns:a16="http://schemas.microsoft.com/office/drawing/2014/main" id="{E0AA16EB-DD7C-A0D9-EC1D-6E0B490A09A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320116">
            <a:off x="8677000" y="2093097"/>
            <a:ext cx="873374" cy="578415"/>
          </a:xfrm>
          <a:prstGeom prst="rect">
            <a:avLst/>
          </a:prstGeom>
        </p:spPr>
      </p:pic>
    </p:spTree>
    <p:extLst>
      <p:ext uri="{BB962C8B-B14F-4D97-AF65-F5344CB8AC3E}">
        <p14:creationId xmlns:p14="http://schemas.microsoft.com/office/powerpoint/2010/main" val="3144344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a:extLst>
              <a:ext uri="{FF2B5EF4-FFF2-40B4-BE49-F238E27FC236}">
                <a16:creationId xmlns:a16="http://schemas.microsoft.com/office/drawing/2014/main" id="{252308E4-FA05-2262-5374-85C7E144896F}"/>
              </a:ext>
            </a:extLst>
          </p:cNvPr>
          <p:cNvSpPr/>
          <p:nvPr/>
        </p:nvSpPr>
        <p:spPr>
          <a:xfrm>
            <a:off x="92460" y="908720"/>
            <a:ext cx="9721080" cy="5459520"/>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コネクタ 4"/>
          <p:cNvCxnSpPr/>
          <p:nvPr/>
        </p:nvCxnSpPr>
        <p:spPr>
          <a:xfrm>
            <a:off x="0" y="620688"/>
            <a:ext cx="9906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35872965-E0FA-4E6F-8C78-D3E949C60750}"/>
              </a:ext>
            </a:extLst>
          </p:cNvPr>
          <p:cNvSpPr txBox="1"/>
          <p:nvPr/>
        </p:nvSpPr>
        <p:spPr>
          <a:xfrm>
            <a:off x="1239237" y="6553443"/>
            <a:ext cx="2747193" cy="215444"/>
          </a:xfrm>
          <a:prstGeom prst="rect">
            <a:avLst/>
          </a:prstGeom>
          <a:noFill/>
        </p:spPr>
        <p:txBody>
          <a:bodyPr wrap="square" rtlCol="0">
            <a:spAutoFit/>
          </a:bodyPr>
          <a:lstStyle/>
          <a:p>
            <a:pPr algn="ctr"/>
            <a:r>
              <a:rPr lang="en-US" altLang="ja-JP" sz="800" dirty="0">
                <a:solidFill>
                  <a:schemeClr val="bg1">
                    <a:lumMod val="50000"/>
                  </a:schemeClr>
                </a:solidFill>
                <a:latin typeface="Meiryo UI" panose="020B0604030504040204" pitchFamily="50" charset="-128"/>
                <a:ea typeface="Meiryo UI" panose="020B0604030504040204" pitchFamily="50" charset="-128"/>
              </a:rPr>
              <a:t>C</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opyright©2024</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Loire</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All</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Rights</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Reserved</a:t>
            </a:r>
            <a:endParaRPr kumimoji="1" lang="ja-JP" altLang="en-US" sz="800" dirty="0">
              <a:solidFill>
                <a:schemeClr val="bg1">
                  <a:lumMod val="50000"/>
                </a:schemeClr>
              </a:solidFill>
              <a:latin typeface="Meiryo UI" panose="020B0604030504040204" pitchFamily="50" charset="-128"/>
              <a:ea typeface="Meiryo UI" panose="020B0604030504040204" pitchFamily="50" charset="-128"/>
            </a:endParaRPr>
          </a:p>
        </p:txBody>
      </p:sp>
      <p:sp>
        <p:nvSpPr>
          <p:cNvPr id="13" name="タイトル 1"/>
          <p:cNvSpPr txBox="1">
            <a:spLocks/>
          </p:cNvSpPr>
          <p:nvPr/>
        </p:nvSpPr>
        <p:spPr>
          <a:xfrm>
            <a:off x="-87560" y="44624"/>
            <a:ext cx="8915400" cy="70609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600" b="1"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メモリカコース</a:t>
            </a:r>
            <a:r>
              <a:rPr lang="ja-JP" altLang="en-US" sz="2600" b="1" dirty="0">
                <a:latin typeface="メイリオ" panose="020B0604030504040204" pitchFamily="50" charset="-128"/>
                <a:ea typeface="メイリオ" panose="020B0604030504040204" pitchFamily="50" charset="-128"/>
                <a:cs typeface="メイリオ" panose="020B0604030504040204" pitchFamily="50" charset="-128"/>
              </a:rPr>
              <a:t>のご紹介　</a:t>
            </a:r>
            <a:endParaRPr lang="en-US" altLang="ja-JP" sz="15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テキスト ボックス 1">
            <a:extLst>
              <a:ext uri="{FF2B5EF4-FFF2-40B4-BE49-F238E27FC236}">
                <a16:creationId xmlns:a16="http://schemas.microsoft.com/office/drawing/2014/main" id="{28F2597C-7568-C213-1356-8E39238059B4}"/>
              </a:ext>
            </a:extLst>
          </p:cNvPr>
          <p:cNvSpPr txBox="1"/>
          <p:nvPr/>
        </p:nvSpPr>
        <p:spPr>
          <a:xfrm>
            <a:off x="248344" y="991316"/>
            <a:ext cx="1824335" cy="815608"/>
          </a:xfrm>
          <a:prstGeom prst="rect">
            <a:avLst/>
          </a:prstGeom>
          <a:solidFill>
            <a:schemeClr val="accent6"/>
          </a:solidFill>
          <a:ln>
            <a:solidFill>
              <a:schemeClr val="accent6">
                <a:lumMod val="60000"/>
                <a:lumOff val="40000"/>
              </a:schemeClr>
            </a:solidFill>
          </a:ln>
        </p:spPr>
        <p:txBody>
          <a:bodyPr wrap="square" rtlCol="0">
            <a:spAutoFit/>
          </a:bodyPr>
          <a:lstStyle/>
          <a:p>
            <a:pPr algn="ctr"/>
            <a:r>
              <a:rPr kumimoji="1" lang="en-US" altLang="ja-JP" dirty="0">
                <a:solidFill>
                  <a:schemeClr val="bg1"/>
                </a:solidFill>
              </a:rPr>
              <a:t>2000</a:t>
            </a:r>
            <a:r>
              <a:rPr kumimoji="1" lang="ja-JP" altLang="en-US" sz="1100" dirty="0">
                <a:solidFill>
                  <a:schemeClr val="bg1"/>
                </a:solidFill>
              </a:rPr>
              <a:t>ポイントコース</a:t>
            </a:r>
            <a:endParaRPr kumimoji="1" lang="en-US" altLang="ja-JP" sz="1100" dirty="0">
              <a:solidFill>
                <a:schemeClr val="bg1"/>
              </a:solidFill>
            </a:endParaRPr>
          </a:p>
          <a:p>
            <a:pPr algn="ctr"/>
            <a:r>
              <a:rPr lang="ja-JP" altLang="en-US" dirty="0">
                <a:solidFill>
                  <a:schemeClr val="bg1"/>
                </a:solidFill>
              </a:rPr>
              <a:t>２，８６０円</a:t>
            </a:r>
            <a:endParaRPr lang="en-US" altLang="ja-JP" dirty="0">
              <a:solidFill>
                <a:schemeClr val="bg1"/>
              </a:solidFill>
            </a:endParaRPr>
          </a:p>
          <a:p>
            <a:pPr algn="ctr"/>
            <a:r>
              <a:rPr kumimoji="1" lang="en-US" altLang="ja-JP" sz="1100" dirty="0">
                <a:solidFill>
                  <a:schemeClr val="bg1"/>
                </a:solidFill>
              </a:rPr>
              <a:t>(</a:t>
            </a:r>
            <a:r>
              <a:rPr kumimoji="1" lang="ja-JP" altLang="en-US" sz="1100" dirty="0">
                <a:solidFill>
                  <a:schemeClr val="bg1"/>
                </a:solidFill>
              </a:rPr>
              <a:t>税抜</a:t>
            </a:r>
            <a:r>
              <a:rPr kumimoji="1" lang="en-US" altLang="ja-JP" sz="1100" dirty="0">
                <a:solidFill>
                  <a:schemeClr val="bg1"/>
                </a:solidFill>
              </a:rPr>
              <a:t>2,600</a:t>
            </a:r>
            <a:r>
              <a:rPr kumimoji="1" lang="ja-JP" altLang="en-US" sz="1100" dirty="0">
                <a:solidFill>
                  <a:schemeClr val="bg1"/>
                </a:solidFill>
              </a:rPr>
              <a:t>円</a:t>
            </a:r>
            <a:r>
              <a:rPr kumimoji="1" lang="ja-JP" altLang="en-US" sz="900" dirty="0">
                <a:solidFill>
                  <a:schemeClr val="bg1"/>
                </a:solidFill>
              </a:rPr>
              <a:t>システム料込</a:t>
            </a:r>
            <a:r>
              <a:rPr kumimoji="1" lang="en-US" altLang="ja-JP" sz="1100" dirty="0">
                <a:solidFill>
                  <a:schemeClr val="bg1"/>
                </a:solidFill>
              </a:rPr>
              <a:t>)</a:t>
            </a:r>
            <a:endParaRPr kumimoji="1" lang="ja-JP" altLang="en-US" sz="1100" dirty="0">
              <a:solidFill>
                <a:schemeClr val="bg1"/>
              </a:solidFill>
            </a:endParaRPr>
          </a:p>
        </p:txBody>
      </p:sp>
      <p:sp>
        <p:nvSpPr>
          <p:cNvPr id="4" name="テキスト ボックス 3">
            <a:extLst>
              <a:ext uri="{FF2B5EF4-FFF2-40B4-BE49-F238E27FC236}">
                <a16:creationId xmlns:a16="http://schemas.microsoft.com/office/drawing/2014/main" id="{F57543FC-7A7F-A030-C0B6-460F7C7C5950}"/>
              </a:ext>
            </a:extLst>
          </p:cNvPr>
          <p:cNvSpPr txBox="1"/>
          <p:nvPr/>
        </p:nvSpPr>
        <p:spPr>
          <a:xfrm>
            <a:off x="2315130" y="1000656"/>
            <a:ext cx="1824335" cy="815608"/>
          </a:xfrm>
          <a:prstGeom prst="rect">
            <a:avLst/>
          </a:prstGeom>
          <a:solidFill>
            <a:schemeClr val="accent6"/>
          </a:solidFill>
          <a:ln>
            <a:solidFill>
              <a:schemeClr val="accent6">
                <a:lumMod val="60000"/>
                <a:lumOff val="40000"/>
              </a:schemeClr>
            </a:solidFill>
          </a:ln>
        </p:spPr>
        <p:txBody>
          <a:bodyPr wrap="square" rtlCol="0">
            <a:spAutoFit/>
          </a:bodyPr>
          <a:lstStyle/>
          <a:p>
            <a:pPr algn="ctr"/>
            <a:r>
              <a:rPr kumimoji="1" lang="en-US" altLang="ja-JP" dirty="0">
                <a:solidFill>
                  <a:schemeClr val="bg1"/>
                </a:solidFill>
              </a:rPr>
              <a:t>2500</a:t>
            </a:r>
            <a:r>
              <a:rPr kumimoji="1" lang="ja-JP" altLang="en-US" sz="1100" dirty="0">
                <a:solidFill>
                  <a:schemeClr val="bg1"/>
                </a:solidFill>
              </a:rPr>
              <a:t>ポイントコース</a:t>
            </a:r>
            <a:endParaRPr kumimoji="1" lang="en-US" altLang="ja-JP" sz="1100" dirty="0">
              <a:solidFill>
                <a:schemeClr val="bg1"/>
              </a:solidFill>
            </a:endParaRPr>
          </a:p>
          <a:p>
            <a:pPr algn="ctr"/>
            <a:r>
              <a:rPr lang="ja-JP" altLang="en-US" dirty="0">
                <a:solidFill>
                  <a:schemeClr val="bg1"/>
                </a:solidFill>
              </a:rPr>
              <a:t>３，４１０円</a:t>
            </a:r>
            <a:endParaRPr lang="en-US" altLang="ja-JP" dirty="0">
              <a:solidFill>
                <a:schemeClr val="bg1"/>
              </a:solidFill>
            </a:endParaRPr>
          </a:p>
          <a:p>
            <a:pPr algn="ctr"/>
            <a:r>
              <a:rPr kumimoji="1" lang="en-US" altLang="ja-JP" sz="1100" dirty="0">
                <a:solidFill>
                  <a:schemeClr val="bg1"/>
                </a:solidFill>
              </a:rPr>
              <a:t>(</a:t>
            </a:r>
            <a:r>
              <a:rPr kumimoji="1" lang="ja-JP" altLang="en-US" sz="1100" dirty="0">
                <a:solidFill>
                  <a:schemeClr val="bg1"/>
                </a:solidFill>
              </a:rPr>
              <a:t>税抜</a:t>
            </a:r>
            <a:r>
              <a:rPr lang="en-US" altLang="ja-JP" sz="1100" dirty="0">
                <a:solidFill>
                  <a:schemeClr val="bg1"/>
                </a:solidFill>
              </a:rPr>
              <a:t>3,100</a:t>
            </a:r>
            <a:r>
              <a:rPr kumimoji="1" lang="ja-JP" altLang="en-US" sz="1100" dirty="0">
                <a:solidFill>
                  <a:schemeClr val="bg1"/>
                </a:solidFill>
              </a:rPr>
              <a:t>円</a:t>
            </a:r>
            <a:r>
              <a:rPr kumimoji="1" lang="ja-JP" altLang="en-US" sz="900" dirty="0">
                <a:solidFill>
                  <a:schemeClr val="bg1"/>
                </a:solidFill>
              </a:rPr>
              <a:t>システム料込</a:t>
            </a:r>
            <a:r>
              <a:rPr kumimoji="1" lang="en-US" altLang="ja-JP" sz="1100" dirty="0">
                <a:solidFill>
                  <a:schemeClr val="bg1"/>
                </a:solidFill>
              </a:rPr>
              <a:t>)</a:t>
            </a:r>
            <a:endParaRPr kumimoji="1" lang="ja-JP" altLang="en-US" sz="1100" dirty="0">
              <a:solidFill>
                <a:schemeClr val="bg1"/>
              </a:solidFill>
            </a:endParaRPr>
          </a:p>
        </p:txBody>
      </p:sp>
      <p:sp>
        <p:nvSpPr>
          <p:cNvPr id="6" name="テキスト ボックス 5">
            <a:extLst>
              <a:ext uri="{FF2B5EF4-FFF2-40B4-BE49-F238E27FC236}">
                <a16:creationId xmlns:a16="http://schemas.microsoft.com/office/drawing/2014/main" id="{81E6E049-557E-9BFA-BF1D-8ADAAD251522}"/>
              </a:ext>
            </a:extLst>
          </p:cNvPr>
          <p:cNvSpPr txBox="1"/>
          <p:nvPr/>
        </p:nvSpPr>
        <p:spPr>
          <a:xfrm>
            <a:off x="4381916" y="1000656"/>
            <a:ext cx="1824335" cy="846386"/>
          </a:xfrm>
          <a:prstGeom prst="rect">
            <a:avLst/>
          </a:prstGeom>
          <a:solidFill>
            <a:schemeClr val="accent6"/>
          </a:solidFill>
          <a:ln>
            <a:solidFill>
              <a:schemeClr val="accent6">
                <a:lumMod val="60000"/>
                <a:lumOff val="40000"/>
              </a:schemeClr>
            </a:solidFill>
          </a:ln>
        </p:spPr>
        <p:txBody>
          <a:bodyPr wrap="square" rtlCol="0">
            <a:spAutoFit/>
          </a:bodyPr>
          <a:lstStyle/>
          <a:p>
            <a:pPr algn="ctr"/>
            <a:r>
              <a:rPr lang="en-US" altLang="ja-JP" dirty="0">
                <a:solidFill>
                  <a:schemeClr val="bg1"/>
                </a:solidFill>
              </a:rPr>
              <a:t>3</a:t>
            </a:r>
            <a:r>
              <a:rPr kumimoji="1" lang="en-US" altLang="ja-JP" dirty="0">
                <a:solidFill>
                  <a:schemeClr val="bg1"/>
                </a:solidFill>
              </a:rPr>
              <a:t>000</a:t>
            </a:r>
            <a:r>
              <a:rPr kumimoji="1" lang="ja-JP" altLang="en-US" sz="1100" dirty="0">
                <a:solidFill>
                  <a:schemeClr val="bg1"/>
                </a:solidFill>
              </a:rPr>
              <a:t>ポイントコース</a:t>
            </a:r>
            <a:endParaRPr kumimoji="1" lang="en-US" altLang="ja-JP" sz="1100" dirty="0">
              <a:solidFill>
                <a:schemeClr val="bg1"/>
              </a:solidFill>
            </a:endParaRPr>
          </a:p>
          <a:p>
            <a:pPr algn="ctr"/>
            <a:r>
              <a:rPr lang="ja-JP" altLang="en-US" dirty="0">
                <a:solidFill>
                  <a:schemeClr val="bg1"/>
                </a:solidFill>
              </a:rPr>
              <a:t>３，９６０円</a:t>
            </a:r>
            <a:endParaRPr lang="en-US" altLang="ja-JP" dirty="0">
              <a:solidFill>
                <a:schemeClr val="bg1"/>
              </a:solidFill>
            </a:endParaRPr>
          </a:p>
          <a:p>
            <a:pPr algn="ctr"/>
            <a:r>
              <a:rPr kumimoji="1" lang="en-US" altLang="ja-JP" sz="1100" dirty="0">
                <a:solidFill>
                  <a:schemeClr val="bg1"/>
                </a:solidFill>
              </a:rPr>
              <a:t>(</a:t>
            </a:r>
            <a:r>
              <a:rPr kumimoji="1" lang="ja-JP" altLang="en-US" sz="1100" dirty="0">
                <a:solidFill>
                  <a:schemeClr val="bg1"/>
                </a:solidFill>
              </a:rPr>
              <a:t>税抜</a:t>
            </a:r>
            <a:r>
              <a:rPr lang="en-US" altLang="ja-JP" sz="1100" dirty="0">
                <a:solidFill>
                  <a:schemeClr val="bg1"/>
                </a:solidFill>
              </a:rPr>
              <a:t>3,600</a:t>
            </a:r>
            <a:r>
              <a:rPr kumimoji="1" lang="ja-JP" altLang="en-US" sz="1100" dirty="0">
                <a:solidFill>
                  <a:schemeClr val="bg1"/>
                </a:solidFill>
              </a:rPr>
              <a:t>円</a:t>
            </a:r>
            <a:r>
              <a:rPr kumimoji="1" lang="ja-JP" altLang="en-US" sz="900" dirty="0">
                <a:solidFill>
                  <a:schemeClr val="bg1"/>
                </a:solidFill>
              </a:rPr>
              <a:t>システム料込</a:t>
            </a:r>
            <a:r>
              <a:rPr kumimoji="1" lang="en-US" altLang="ja-JP" sz="1100" dirty="0">
                <a:solidFill>
                  <a:schemeClr val="bg1"/>
                </a:solidFill>
              </a:rPr>
              <a:t>)</a:t>
            </a:r>
            <a:endParaRPr kumimoji="1" lang="ja-JP" altLang="en-US" sz="1100" dirty="0">
              <a:solidFill>
                <a:schemeClr val="bg1"/>
              </a:solidFill>
            </a:endParaRPr>
          </a:p>
        </p:txBody>
      </p:sp>
      <p:sp>
        <p:nvSpPr>
          <p:cNvPr id="7" name="テキスト ボックス 6">
            <a:extLst>
              <a:ext uri="{FF2B5EF4-FFF2-40B4-BE49-F238E27FC236}">
                <a16:creationId xmlns:a16="http://schemas.microsoft.com/office/drawing/2014/main" id="{77A0BD8C-6495-2B6C-AE96-EF2F3DC1E65D}"/>
              </a:ext>
            </a:extLst>
          </p:cNvPr>
          <p:cNvSpPr txBox="1"/>
          <p:nvPr/>
        </p:nvSpPr>
        <p:spPr>
          <a:xfrm>
            <a:off x="248343" y="2096984"/>
            <a:ext cx="1824335" cy="846386"/>
          </a:xfrm>
          <a:prstGeom prst="rect">
            <a:avLst/>
          </a:prstGeom>
          <a:solidFill>
            <a:schemeClr val="accent6"/>
          </a:solidFill>
          <a:ln>
            <a:solidFill>
              <a:schemeClr val="accent6">
                <a:lumMod val="60000"/>
                <a:lumOff val="40000"/>
              </a:schemeClr>
            </a:solidFill>
          </a:ln>
        </p:spPr>
        <p:txBody>
          <a:bodyPr wrap="square" rtlCol="0">
            <a:spAutoFit/>
          </a:bodyPr>
          <a:lstStyle/>
          <a:p>
            <a:pPr algn="ctr"/>
            <a:r>
              <a:rPr lang="en-US" altLang="ja-JP" dirty="0">
                <a:solidFill>
                  <a:schemeClr val="bg1"/>
                </a:solidFill>
              </a:rPr>
              <a:t>35</a:t>
            </a:r>
            <a:r>
              <a:rPr kumimoji="1" lang="en-US" altLang="ja-JP" dirty="0">
                <a:solidFill>
                  <a:schemeClr val="bg1"/>
                </a:solidFill>
              </a:rPr>
              <a:t>00</a:t>
            </a:r>
            <a:r>
              <a:rPr kumimoji="1" lang="ja-JP" altLang="en-US" sz="1100" dirty="0">
                <a:solidFill>
                  <a:schemeClr val="bg1"/>
                </a:solidFill>
              </a:rPr>
              <a:t>ポイントコース</a:t>
            </a:r>
            <a:endParaRPr kumimoji="1" lang="en-US" altLang="ja-JP" sz="1100" dirty="0">
              <a:solidFill>
                <a:schemeClr val="bg1"/>
              </a:solidFill>
            </a:endParaRPr>
          </a:p>
          <a:p>
            <a:pPr algn="ctr"/>
            <a:r>
              <a:rPr lang="ja-JP" altLang="en-US" dirty="0">
                <a:solidFill>
                  <a:schemeClr val="bg1"/>
                </a:solidFill>
              </a:rPr>
              <a:t>４，５１０円</a:t>
            </a:r>
            <a:endParaRPr lang="en-US" altLang="ja-JP" dirty="0">
              <a:solidFill>
                <a:schemeClr val="bg1"/>
              </a:solidFill>
            </a:endParaRPr>
          </a:p>
          <a:p>
            <a:pPr algn="ctr"/>
            <a:r>
              <a:rPr kumimoji="1" lang="en-US" altLang="ja-JP" sz="1100" dirty="0">
                <a:solidFill>
                  <a:schemeClr val="bg1"/>
                </a:solidFill>
              </a:rPr>
              <a:t>(</a:t>
            </a:r>
            <a:r>
              <a:rPr kumimoji="1" lang="ja-JP" altLang="en-US" sz="1100" dirty="0">
                <a:solidFill>
                  <a:schemeClr val="bg1"/>
                </a:solidFill>
              </a:rPr>
              <a:t>税抜</a:t>
            </a:r>
            <a:r>
              <a:rPr lang="en-US" altLang="ja-JP" sz="1100" dirty="0">
                <a:solidFill>
                  <a:schemeClr val="bg1"/>
                </a:solidFill>
              </a:rPr>
              <a:t>4,100</a:t>
            </a:r>
            <a:r>
              <a:rPr kumimoji="1" lang="ja-JP" altLang="en-US" sz="1100" dirty="0">
                <a:solidFill>
                  <a:schemeClr val="bg1"/>
                </a:solidFill>
              </a:rPr>
              <a:t>円</a:t>
            </a:r>
            <a:r>
              <a:rPr kumimoji="1" lang="ja-JP" altLang="en-US" sz="900" dirty="0">
                <a:solidFill>
                  <a:schemeClr val="bg1"/>
                </a:solidFill>
              </a:rPr>
              <a:t>システム料込</a:t>
            </a:r>
            <a:r>
              <a:rPr kumimoji="1" lang="en-US" altLang="ja-JP" sz="1100" dirty="0">
                <a:solidFill>
                  <a:schemeClr val="bg1"/>
                </a:solidFill>
              </a:rPr>
              <a:t>)</a:t>
            </a:r>
            <a:endParaRPr kumimoji="1" lang="ja-JP" altLang="en-US" sz="1100" dirty="0">
              <a:solidFill>
                <a:schemeClr val="bg1"/>
              </a:solidFill>
            </a:endParaRPr>
          </a:p>
        </p:txBody>
      </p:sp>
      <p:sp>
        <p:nvSpPr>
          <p:cNvPr id="11" name="テキスト ボックス 10">
            <a:extLst>
              <a:ext uri="{FF2B5EF4-FFF2-40B4-BE49-F238E27FC236}">
                <a16:creationId xmlns:a16="http://schemas.microsoft.com/office/drawing/2014/main" id="{83D32D4C-B05B-4676-0AFE-9045A251445C}"/>
              </a:ext>
            </a:extLst>
          </p:cNvPr>
          <p:cNvSpPr txBox="1"/>
          <p:nvPr/>
        </p:nvSpPr>
        <p:spPr>
          <a:xfrm>
            <a:off x="248342" y="3203783"/>
            <a:ext cx="1824335" cy="846386"/>
          </a:xfrm>
          <a:prstGeom prst="rect">
            <a:avLst/>
          </a:prstGeom>
          <a:solidFill>
            <a:schemeClr val="accent6"/>
          </a:solidFill>
          <a:ln>
            <a:solidFill>
              <a:schemeClr val="accent6">
                <a:lumMod val="60000"/>
                <a:lumOff val="40000"/>
              </a:schemeClr>
            </a:solidFill>
          </a:ln>
        </p:spPr>
        <p:txBody>
          <a:bodyPr wrap="square" rtlCol="0">
            <a:spAutoFit/>
          </a:bodyPr>
          <a:lstStyle/>
          <a:p>
            <a:pPr algn="ctr"/>
            <a:r>
              <a:rPr lang="en-US" altLang="ja-JP" dirty="0">
                <a:solidFill>
                  <a:schemeClr val="bg1"/>
                </a:solidFill>
              </a:rPr>
              <a:t>80</a:t>
            </a:r>
            <a:r>
              <a:rPr kumimoji="1" lang="en-US" altLang="ja-JP" dirty="0">
                <a:solidFill>
                  <a:schemeClr val="bg1"/>
                </a:solidFill>
              </a:rPr>
              <a:t>00</a:t>
            </a:r>
            <a:r>
              <a:rPr kumimoji="1" lang="ja-JP" altLang="en-US" sz="1100" dirty="0">
                <a:solidFill>
                  <a:schemeClr val="bg1"/>
                </a:solidFill>
              </a:rPr>
              <a:t>ポイントコース</a:t>
            </a:r>
            <a:endParaRPr kumimoji="1" lang="en-US" altLang="ja-JP" sz="1100" dirty="0">
              <a:solidFill>
                <a:schemeClr val="bg1"/>
              </a:solidFill>
            </a:endParaRPr>
          </a:p>
          <a:p>
            <a:pPr algn="ctr"/>
            <a:r>
              <a:rPr lang="ja-JP" altLang="en-US" dirty="0">
                <a:solidFill>
                  <a:schemeClr val="bg1"/>
                </a:solidFill>
              </a:rPr>
              <a:t>９，４６０円</a:t>
            </a:r>
            <a:endParaRPr lang="en-US" altLang="ja-JP" dirty="0">
              <a:solidFill>
                <a:schemeClr val="bg1"/>
              </a:solidFill>
            </a:endParaRPr>
          </a:p>
          <a:p>
            <a:pPr algn="ctr"/>
            <a:r>
              <a:rPr kumimoji="1" lang="en-US" altLang="ja-JP" sz="1100" dirty="0">
                <a:solidFill>
                  <a:schemeClr val="bg1"/>
                </a:solidFill>
              </a:rPr>
              <a:t>(</a:t>
            </a:r>
            <a:r>
              <a:rPr kumimoji="1" lang="ja-JP" altLang="en-US" sz="1100" dirty="0">
                <a:solidFill>
                  <a:schemeClr val="bg1"/>
                </a:solidFill>
              </a:rPr>
              <a:t>税抜</a:t>
            </a:r>
            <a:r>
              <a:rPr lang="en-US" altLang="ja-JP" sz="1100" dirty="0">
                <a:solidFill>
                  <a:schemeClr val="bg1"/>
                </a:solidFill>
              </a:rPr>
              <a:t>8,600</a:t>
            </a:r>
            <a:r>
              <a:rPr kumimoji="1" lang="ja-JP" altLang="en-US" sz="1100" dirty="0">
                <a:solidFill>
                  <a:schemeClr val="bg1"/>
                </a:solidFill>
              </a:rPr>
              <a:t>円</a:t>
            </a:r>
            <a:r>
              <a:rPr kumimoji="1" lang="ja-JP" altLang="en-US" sz="900" dirty="0">
                <a:solidFill>
                  <a:schemeClr val="bg1"/>
                </a:solidFill>
              </a:rPr>
              <a:t>システム料込</a:t>
            </a:r>
            <a:r>
              <a:rPr kumimoji="1" lang="en-US" altLang="ja-JP" sz="1100" dirty="0">
                <a:solidFill>
                  <a:schemeClr val="bg1"/>
                </a:solidFill>
              </a:rPr>
              <a:t>)</a:t>
            </a:r>
            <a:endParaRPr kumimoji="1" lang="ja-JP" altLang="en-US" sz="1100" dirty="0">
              <a:solidFill>
                <a:schemeClr val="bg1"/>
              </a:solidFill>
            </a:endParaRPr>
          </a:p>
        </p:txBody>
      </p:sp>
      <p:sp>
        <p:nvSpPr>
          <p:cNvPr id="15" name="テキスト ボックス 14">
            <a:extLst>
              <a:ext uri="{FF2B5EF4-FFF2-40B4-BE49-F238E27FC236}">
                <a16:creationId xmlns:a16="http://schemas.microsoft.com/office/drawing/2014/main" id="{B4A8C867-8FCE-7B6F-46B0-2537116FE404}"/>
              </a:ext>
            </a:extLst>
          </p:cNvPr>
          <p:cNvSpPr txBox="1"/>
          <p:nvPr/>
        </p:nvSpPr>
        <p:spPr>
          <a:xfrm>
            <a:off x="248342" y="4271454"/>
            <a:ext cx="1824335" cy="815608"/>
          </a:xfrm>
          <a:prstGeom prst="rect">
            <a:avLst/>
          </a:prstGeom>
          <a:solidFill>
            <a:schemeClr val="accent6"/>
          </a:solidFill>
          <a:ln>
            <a:solidFill>
              <a:schemeClr val="accent6">
                <a:lumMod val="60000"/>
                <a:lumOff val="40000"/>
              </a:schemeClr>
            </a:solidFill>
          </a:ln>
        </p:spPr>
        <p:txBody>
          <a:bodyPr wrap="square" rtlCol="0">
            <a:spAutoFit/>
          </a:bodyPr>
          <a:lstStyle/>
          <a:p>
            <a:pPr algn="ctr"/>
            <a:r>
              <a:rPr lang="en-US" altLang="ja-JP" dirty="0">
                <a:solidFill>
                  <a:schemeClr val="bg1"/>
                </a:solidFill>
              </a:rPr>
              <a:t>200</a:t>
            </a:r>
            <a:r>
              <a:rPr kumimoji="1" lang="en-US" altLang="ja-JP" dirty="0">
                <a:solidFill>
                  <a:schemeClr val="bg1"/>
                </a:solidFill>
              </a:rPr>
              <a:t>00</a:t>
            </a:r>
            <a:r>
              <a:rPr kumimoji="1" lang="ja-JP" altLang="en-US" sz="1100" dirty="0">
                <a:solidFill>
                  <a:schemeClr val="bg1"/>
                </a:solidFill>
              </a:rPr>
              <a:t>ポイントコース</a:t>
            </a:r>
            <a:endParaRPr kumimoji="1" lang="en-US" altLang="ja-JP" sz="1100" dirty="0">
              <a:solidFill>
                <a:schemeClr val="bg1"/>
              </a:solidFill>
            </a:endParaRPr>
          </a:p>
          <a:p>
            <a:pPr algn="ctr"/>
            <a:r>
              <a:rPr lang="ja-JP" altLang="en-US" dirty="0">
                <a:solidFill>
                  <a:schemeClr val="bg1"/>
                </a:solidFill>
              </a:rPr>
              <a:t>２２，６６０円</a:t>
            </a:r>
            <a:endParaRPr lang="en-US" altLang="ja-JP" dirty="0">
              <a:solidFill>
                <a:schemeClr val="bg1"/>
              </a:solidFill>
            </a:endParaRPr>
          </a:p>
          <a:p>
            <a:pPr algn="ctr"/>
            <a:r>
              <a:rPr kumimoji="1" lang="en-US" altLang="ja-JP" sz="1100" dirty="0">
                <a:solidFill>
                  <a:schemeClr val="bg1"/>
                </a:solidFill>
              </a:rPr>
              <a:t>(</a:t>
            </a:r>
            <a:r>
              <a:rPr kumimoji="1" lang="ja-JP" altLang="en-US" sz="1100" dirty="0">
                <a:solidFill>
                  <a:schemeClr val="bg1"/>
                </a:solidFill>
              </a:rPr>
              <a:t>税抜</a:t>
            </a:r>
            <a:r>
              <a:rPr kumimoji="1" lang="en-US" altLang="ja-JP" sz="1100" dirty="0">
                <a:solidFill>
                  <a:schemeClr val="bg1"/>
                </a:solidFill>
              </a:rPr>
              <a:t>2</a:t>
            </a:r>
            <a:r>
              <a:rPr lang="en-US" altLang="ja-JP" sz="1100" dirty="0">
                <a:solidFill>
                  <a:schemeClr val="bg1"/>
                </a:solidFill>
              </a:rPr>
              <a:t>0</a:t>
            </a:r>
            <a:r>
              <a:rPr kumimoji="1" lang="en-US" altLang="ja-JP" sz="1100" dirty="0">
                <a:solidFill>
                  <a:schemeClr val="bg1"/>
                </a:solidFill>
              </a:rPr>
              <a:t>,600</a:t>
            </a:r>
            <a:r>
              <a:rPr kumimoji="1" lang="ja-JP" altLang="en-US" sz="1100" dirty="0">
                <a:solidFill>
                  <a:schemeClr val="bg1"/>
                </a:solidFill>
              </a:rPr>
              <a:t>円</a:t>
            </a:r>
            <a:r>
              <a:rPr kumimoji="1" lang="ja-JP" altLang="en-US" sz="900" dirty="0">
                <a:solidFill>
                  <a:schemeClr val="bg1"/>
                </a:solidFill>
              </a:rPr>
              <a:t>システム料込</a:t>
            </a:r>
            <a:r>
              <a:rPr kumimoji="1" lang="en-US" altLang="ja-JP" sz="1100" dirty="0">
                <a:solidFill>
                  <a:schemeClr val="bg1"/>
                </a:solidFill>
              </a:rPr>
              <a:t>)</a:t>
            </a:r>
            <a:endParaRPr kumimoji="1" lang="ja-JP" altLang="en-US" sz="1100" dirty="0">
              <a:solidFill>
                <a:schemeClr val="bg1"/>
              </a:solidFill>
            </a:endParaRPr>
          </a:p>
        </p:txBody>
      </p:sp>
      <p:sp>
        <p:nvSpPr>
          <p:cNvPr id="19" name="テキスト ボックス 18">
            <a:extLst>
              <a:ext uri="{FF2B5EF4-FFF2-40B4-BE49-F238E27FC236}">
                <a16:creationId xmlns:a16="http://schemas.microsoft.com/office/drawing/2014/main" id="{3F494CC3-9233-8066-9C0B-989CA6087EE7}"/>
              </a:ext>
            </a:extLst>
          </p:cNvPr>
          <p:cNvSpPr txBox="1"/>
          <p:nvPr/>
        </p:nvSpPr>
        <p:spPr>
          <a:xfrm>
            <a:off x="248342" y="5306533"/>
            <a:ext cx="1824335" cy="815608"/>
          </a:xfrm>
          <a:prstGeom prst="rect">
            <a:avLst/>
          </a:prstGeom>
          <a:solidFill>
            <a:schemeClr val="accent6"/>
          </a:solidFill>
          <a:ln>
            <a:solidFill>
              <a:schemeClr val="accent6">
                <a:lumMod val="60000"/>
                <a:lumOff val="40000"/>
              </a:schemeClr>
            </a:solidFill>
          </a:ln>
        </p:spPr>
        <p:txBody>
          <a:bodyPr wrap="square" rtlCol="0">
            <a:spAutoFit/>
          </a:bodyPr>
          <a:lstStyle/>
          <a:p>
            <a:pPr algn="ctr"/>
            <a:r>
              <a:rPr lang="en-US" altLang="ja-JP" dirty="0">
                <a:solidFill>
                  <a:schemeClr val="bg1"/>
                </a:solidFill>
              </a:rPr>
              <a:t>50</a:t>
            </a:r>
            <a:r>
              <a:rPr kumimoji="1" lang="en-US" altLang="ja-JP" dirty="0">
                <a:solidFill>
                  <a:schemeClr val="bg1"/>
                </a:solidFill>
              </a:rPr>
              <a:t>000</a:t>
            </a:r>
            <a:r>
              <a:rPr kumimoji="1" lang="ja-JP" altLang="en-US" sz="1100" dirty="0">
                <a:solidFill>
                  <a:schemeClr val="bg1"/>
                </a:solidFill>
              </a:rPr>
              <a:t>ポイントコース</a:t>
            </a:r>
            <a:endParaRPr kumimoji="1" lang="en-US" altLang="ja-JP" sz="1100" dirty="0">
              <a:solidFill>
                <a:schemeClr val="bg1"/>
              </a:solidFill>
            </a:endParaRPr>
          </a:p>
          <a:p>
            <a:pPr algn="ctr"/>
            <a:r>
              <a:rPr lang="ja-JP" altLang="en-US" dirty="0">
                <a:solidFill>
                  <a:schemeClr val="bg1"/>
                </a:solidFill>
              </a:rPr>
              <a:t>５５，６６０円</a:t>
            </a:r>
            <a:endParaRPr lang="en-US" altLang="ja-JP" dirty="0">
              <a:solidFill>
                <a:schemeClr val="bg1"/>
              </a:solidFill>
            </a:endParaRPr>
          </a:p>
          <a:p>
            <a:pPr algn="ctr"/>
            <a:r>
              <a:rPr kumimoji="1" lang="en-US" altLang="ja-JP" sz="1100" dirty="0">
                <a:solidFill>
                  <a:schemeClr val="bg1"/>
                </a:solidFill>
              </a:rPr>
              <a:t>(</a:t>
            </a:r>
            <a:r>
              <a:rPr kumimoji="1" lang="ja-JP" altLang="en-US" sz="1100" dirty="0">
                <a:solidFill>
                  <a:schemeClr val="bg1"/>
                </a:solidFill>
              </a:rPr>
              <a:t>税抜</a:t>
            </a:r>
            <a:r>
              <a:rPr kumimoji="1" lang="en-US" altLang="ja-JP" sz="1100" dirty="0">
                <a:solidFill>
                  <a:schemeClr val="bg1"/>
                </a:solidFill>
              </a:rPr>
              <a:t>50,600</a:t>
            </a:r>
            <a:r>
              <a:rPr kumimoji="1" lang="ja-JP" altLang="en-US" sz="1100" dirty="0">
                <a:solidFill>
                  <a:schemeClr val="bg1"/>
                </a:solidFill>
              </a:rPr>
              <a:t>円</a:t>
            </a:r>
            <a:r>
              <a:rPr kumimoji="1" lang="ja-JP" altLang="en-US" sz="900" dirty="0">
                <a:solidFill>
                  <a:schemeClr val="bg1"/>
                </a:solidFill>
              </a:rPr>
              <a:t>システム料込</a:t>
            </a:r>
            <a:r>
              <a:rPr kumimoji="1" lang="en-US" altLang="ja-JP" sz="1100" dirty="0">
                <a:solidFill>
                  <a:schemeClr val="bg1"/>
                </a:solidFill>
              </a:rPr>
              <a:t>)</a:t>
            </a:r>
            <a:endParaRPr kumimoji="1" lang="ja-JP" altLang="en-US" sz="1100" dirty="0">
              <a:solidFill>
                <a:schemeClr val="bg1"/>
              </a:solidFill>
            </a:endParaRPr>
          </a:p>
        </p:txBody>
      </p:sp>
      <p:sp>
        <p:nvSpPr>
          <p:cNvPr id="20" name="テキスト ボックス 19">
            <a:extLst>
              <a:ext uri="{FF2B5EF4-FFF2-40B4-BE49-F238E27FC236}">
                <a16:creationId xmlns:a16="http://schemas.microsoft.com/office/drawing/2014/main" id="{53B4DC54-8E79-C72B-F16E-23CFD0ECC4CA}"/>
              </a:ext>
            </a:extLst>
          </p:cNvPr>
          <p:cNvSpPr txBox="1"/>
          <p:nvPr/>
        </p:nvSpPr>
        <p:spPr>
          <a:xfrm>
            <a:off x="2315130" y="2124619"/>
            <a:ext cx="1824335" cy="846386"/>
          </a:xfrm>
          <a:prstGeom prst="rect">
            <a:avLst/>
          </a:prstGeom>
          <a:solidFill>
            <a:schemeClr val="accent6"/>
          </a:solidFill>
          <a:ln>
            <a:solidFill>
              <a:schemeClr val="accent6">
                <a:lumMod val="60000"/>
                <a:lumOff val="40000"/>
              </a:schemeClr>
            </a:solidFill>
          </a:ln>
        </p:spPr>
        <p:txBody>
          <a:bodyPr wrap="square" rtlCol="0">
            <a:spAutoFit/>
          </a:bodyPr>
          <a:lstStyle/>
          <a:p>
            <a:pPr algn="ctr"/>
            <a:r>
              <a:rPr lang="en-US" altLang="ja-JP" dirty="0">
                <a:solidFill>
                  <a:schemeClr val="bg1"/>
                </a:solidFill>
              </a:rPr>
              <a:t>4</a:t>
            </a:r>
            <a:r>
              <a:rPr kumimoji="1" lang="en-US" altLang="ja-JP" dirty="0">
                <a:solidFill>
                  <a:schemeClr val="bg1"/>
                </a:solidFill>
              </a:rPr>
              <a:t>000</a:t>
            </a:r>
            <a:r>
              <a:rPr kumimoji="1" lang="ja-JP" altLang="en-US" sz="1100" dirty="0">
                <a:solidFill>
                  <a:schemeClr val="bg1"/>
                </a:solidFill>
              </a:rPr>
              <a:t>ポイントコース</a:t>
            </a:r>
            <a:endParaRPr kumimoji="1" lang="en-US" altLang="ja-JP" sz="1100" dirty="0">
              <a:solidFill>
                <a:schemeClr val="bg1"/>
              </a:solidFill>
            </a:endParaRPr>
          </a:p>
          <a:p>
            <a:pPr algn="ctr"/>
            <a:r>
              <a:rPr lang="ja-JP" altLang="en-US" dirty="0">
                <a:solidFill>
                  <a:schemeClr val="bg1"/>
                </a:solidFill>
              </a:rPr>
              <a:t>５，０６０円</a:t>
            </a:r>
            <a:endParaRPr lang="en-US" altLang="ja-JP" dirty="0">
              <a:solidFill>
                <a:schemeClr val="bg1"/>
              </a:solidFill>
            </a:endParaRPr>
          </a:p>
          <a:p>
            <a:pPr algn="ctr"/>
            <a:r>
              <a:rPr kumimoji="1" lang="en-US" altLang="ja-JP" sz="1100" dirty="0">
                <a:solidFill>
                  <a:schemeClr val="bg1"/>
                </a:solidFill>
              </a:rPr>
              <a:t>(</a:t>
            </a:r>
            <a:r>
              <a:rPr kumimoji="1" lang="ja-JP" altLang="en-US" sz="1100" dirty="0">
                <a:solidFill>
                  <a:schemeClr val="bg1"/>
                </a:solidFill>
              </a:rPr>
              <a:t>税抜</a:t>
            </a:r>
            <a:r>
              <a:rPr lang="en-US" altLang="ja-JP" sz="1100" dirty="0">
                <a:solidFill>
                  <a:schemeClr val="bg1"/>
                </a:solidFill>
              </a:rPr>
              <a:t>4,600</a:t>
            </a:r>
            <a:r>
              <a:rPr kumimoji="1" lang="ja-JP" altLang="en-US" sz="1100" dirty="0">
                <a:solidFill>
                  <a:schemeClr val="bg1"/>
                </a:solidFill>
              </a:rPr>
              <a:t>円</a:t>
            </a:r>
            <a:r>
              <a:rPr kumimoji="1" lang="ja-JP" altLang="en-US" sz="900" dirty="0">
                <a:solidFill>
                  <a:schemeClr val="bg1"/>
                </a:solidFill>
              </a:rPr>
              <a:t>システム料込</a:t>
            </a:r>
            <a:r>
              <a:rPr kumimoji="1" lang="en-US" altLang="ja-JP" sz="1100" dirty="0">
                <a:solidFill>
                  <a:schemeClr val="bg1"/>
                </a:solidFill>
              </a:rPr>
              <a:t>)</a:t>
            </a:r>
            <a:endParaRPr kumimoji="1" lang="ja-JP" altLang="en-US" sz="1100" dirty="0">
              <a:solidFill>
                <a:schemeClr val="bg1"/>
              </a:solidFill>
            </a:endParaRPr>
          </a:p>
        </p:txBody>
      </p:sp>
      <p:sp>
        <p:nvSpPr>
          <p:cNvPr id="21" name="テキスト ボックス 20">
            <a:extLst>
              <a:ext uri="{FF2B5EF4-FFF2-40B4-BE49-F238E27FC236}">
                <a16:creationId xmlns:a16="http://schemas.microsoft.com/office/drawing/2014/main" id="{2632AC8F-0700-8BA5-A4D7-1A3DB19F5A2C}"/>
              </a:ext>
            </a:extLst>
          </p:cNvPr>
          <p:cNvSpPr txBox="1"/>
          <p:nvPr/>
        </p:nvSpPr>
        <p:spPr>
          <a:xfrm>
            <a:off x="2315130" y="3203783"/>
            <a:ext cx="1824335" cy="815608"/>
          </a:xfrm>
          <a:prstGeom prst="rect">
            <a:avLst/>
          </a:prstGeom>
          <a:solidFill>
            <a:schemeClr val="accent6"/>
          </a:solidFill>
          <a:ln>
            <a:solidFill>
              <a:schemeClr val="accent6">
                <a:lumMod val="60000"/>
                <a:lumOff val="40000"/>
              </a:schemeClr>
            </a:solidFill>
          </a:ln>
        </p:spPr>
        <p:txBody>
          <a:bodyPr wrap="square" rtlCol="0">
            <a:spAutoFit/>
          </a:bodyPr>
          <a:lstStyle/>
          <a:p>
            <a:pPr algn="ctr"/>
            <a:r>
              <a:rPr lang="en-US" altLang="ja-JP" dirty="0">
                <a:solidFill>
                  <a:schemeClr val="bg1"/>
                </a:solidFill>
              </a:rPr>
              <a:t>10</a:t>
            </a:r>
            <a:r>
              <a:rPr kumimoji="1" lang="en-US" altLang="ja-JP" dirty="0">
                <a:solidFill>
                  <a:schemeClr val="bg1"/>
                </a:solidFill>
              </a:rPr>
              <a:t>000</a:t>
            </a:r>
            <a:r>
              <a:rPr kumimoji="1" lang="ja-JP" altLang="en-US" sz="1100" dirty="0">
                <a:solidFill>
                  <a:schemeClr val="bg1"/>
                </a:solidFill>
              </a:rPr>
              <a:t>ポイントコース</a:t>
            </a:r>
            <a:endParaRPr kumimoji="1" lang="en-US" altLang="ja-JP" sz="1100" dirty="0">
              <a:solidFill>
                <a:schemeClr val="bg1"/>
              </a:solidFill>
            </a:endParaRPr>
          </a:p>
          <a:p>
            <a:pPr algn="ctr"/>
            <a:r>
              <a:rPr lang="ja-JP" altLang="en-US" dirty="0">
                <a:solidFill>
                  <a:schemeClr val="bg1"/>
                </a:solidFill>
              </a:rPr>
              <a:t>１１，６６０円</a:t>
            </a:r>
            <a:endParaRPr lang="en-US" altLang="ja-JP" dirty="0">
              <a:solidFill>
                <a:schemeClr val="bg1"/>
              </a:solidFill>
            </a:endParaRPr>
          </a:p>
          <a:p>
            <a:pPr algn="ctr"/>
            <a:r>
              <a:rPr kumimoji="1" lang="en-US" altLang="ja-JP" sz="1100" dirty="0">
                <a:solidFill>
                  <a:schemeClr val="bg1"/>
                </a:solidFill>
              </a:rPr>
              <a:t>(</a:t>
            </a:r>
            <a:r>
              <a:rPr kumimoji="1" lang="ja-JP" altLang="en-US" sz="1100" dirty="0">
                <a:solidFill>
                  <a:schemeClr val="bg1"/>
                </a:solidFill>
              </a:rPr>
              <a:t>税抜</a:t>
            </a:r>
            <a:r>
              <a:rPr lang="en-US" altLang="ja-JP" sz="1100" dirty="0">
                <a:solidFill>
                  <a:schemeClr val="bg1"/>
                </a:solidFill>
              </a:rPr>
              <a:t>10</a:t>
            </a:r>
            <a:r>
              <a:rPr kumimoji="1" lang="en-US" altLang="ja-JP" sz="1100" dirty="0">
                <a:solidFill>
                  <a:schemeClr val="bg1"/>
                </a:solidFill>
              </a:rPr>
              <a:t>,600</a:t>
            </a:r>
            <a:r>
              <a:rPr kumimoji="1" lang="ja-JP" altLang="en-US" sz="1100" dirty="0">
                <a:solidFill>
                  <a:schemeClr val="bg1"/>
                </a:solidFill>
              </a:rPr>
              <a:t>円</a:t>
            </a:r>
            <a:r>
              <a:rPr kumimoji="1" lang="ja-JP" altLang="en-US" sz="900" dirty="0">
                <a:solidFill>
                  <a:schemeClr val="bg1"/>
                </a:solidFill>
              </a:rPr>
              <a:t>システム料込</a:t>
            </a:r>
            <a:r>
              <a:rPr kumimoji="1" lang="en-US" altLang="ja-JP" sz="1100" dirty="0">
                <a:solidFill>
                  <a:schemeClr val="bg1"/>
                </a:solidFill>
              </a:rPr>
              <a:t>)</a:t>
            </a:r>
            <a:endParaRPr kumimoji="1" lang="ja-JP" altLang="en-US" sz="1100" dirty="0">
              <a:solidFill>
                <a:schemeClr val="bg1"/>
              </a:solidFill>
            </a:endParaRPr>
          </a:p>
        </p:txBody>
      </p:sp>
      <p:sp>
        <p:nvSpPr>
          <p:cNvPr id="22" name="テキスト ボックス 21">
            <a:extLst>
              <a:ext uri="{FF2B5EF4-FFF2-40B4-BE49-F238E27FC236}">
                <a16:creationId xmlns:a16="http://schemas.microsoft.com/office/drawing/2014/main" id="{C9BA2C4F-0DBD-20AD-7784-3CB76BF95185}"/>
              </a:ext>
            </a:extLst>
          </p:cNvPr>
          <p:cNvSpPr txBox="1"/>
          <p:nvPr/>
        </p:nvSpPr>
        <p:spPr>
          <a:xfrm>
            <a:off x="2315130" y="4271454"/>
            <a:ext cx="1824335" cy="815608"/>
          </a:xfrm>
          <a:prstGeom prst="rect">
            <a:avLst/>
          </a:prstGeom>
          <a:solidFill>
            <a:schemeClr val="accent6"/>
          </a:solidFill>
          <a:ln>
            <a:solidFill>
              <a:schemeClr val="accent6">
                <a:lumMod val="60000"/>
                <a:lumOff val="40000"/>
              </a:schemeClr>
            </a:solidFill>
          </a:ln>
        </p:spPr>
        <p:txBody>
          <a:bodyPr wrap="square" rtlCol="0">
            <a:spAutoFit/>
          </a:bodyPr>
          <a:lstStyle/>
          <a:p>
            <a:pPr algn="ctr"/>
            <a:r>
              <a:rPr kumimoji="1" lang="en-US" altLang="ja-JP" dirty="0">
                <a:solidFill>
                  <a:schemeClr val="bg1"/>
                </a:solidFill>
              </a:rPr>
              <a:t>25000</a:t>
            </a:r>
            <a:r>
              <a:rPr kumimoji="1" lang="ja-JP" altLang="en-US" sz="1100" dirty="0">
                <a:solidFill>
                  <a:schemeClr val="bg1"/>
                </a:solidFill>
              </a:rPr>
              <a:t>ポイントコース</a:t>
            </a:r>
            <a:endParaRPr kumimoji="1" lang="en-US" altLang="ja-JP" sz="1100" dirty="0">
              <a:solidFill>
                <a:schemeClr val="bg1"/>
              </a:solidFill>
            </a:endParaRPr>
          </a:p>
          <a:p>
            <a:pPr algn="ctr"/>
            <a:r>
              <a:rPr lang="ja-JP" altLang="en-US" dirty="0">
                <a:solidFill>
                  <a:schemeClr val="bg1"/>
                </a:solidFill>
              </a:rPr>
              <a:t>２８，１６０円</a:t>
            </a:r>
            <a:endParaRPr lang="en-US" altLang="ja-JP" dirty="0">
              <a:solidFill>
                <a:schemeClr val="bg1"/>
              </a:solidFill>
            </a:endParaRPr>
          </a:p>
          <a:p>
            <a:pPr algn="ctr"/>
            <a:r>
              <a:rPr kumimoji="1" lang="en-US" altLang="ja-JP" sz="1100" dirty="0">
                <a:solidFill>
                  <a:schemeClr val="bg1"/>
                </a:solidFill>
              </a:rPr>
              <a:t>(</a:t>
            </a:r>
            <a:r>
              <a:rPr kumimoji="1" lang="ja-JP" altLang="en-US" sz="1100" dirty="0">
                <a:solidFill>
                  <a:schemeClr val="bg1"/>
                </a:solidFill>
              </a:rPr>
              <a:t>税抜</a:t>
            </a:r>
            <a:r>
              <a:rPr lang="en-US" altLang="ja-JP" sz="1100" dirty="0">
                <a:solidFill>
                  <a:schemeClr val="bg1"/>
                </a:solidFill>
              </a:rPr>
              <a:t>25,600</a:t>
            </a:r>
            <a:r>
              <a:rPr kumimoji="1" lang="ja-JP" altLang="en-US" sz="1100" dirty="0">
                <a:solidFill>
                  <a:schemeClr val="bg1"/>
                </a:solidFill>
              </a:rPr>
              <a:t>円</a:t>
            </a:r>
            <a:r>
              <a:rPr kumimoji="1" lang="ja-JP" altLang="en-US" sz="900" dirty="0">
                <a:solidFill>
                  <a:schemeClr val="bg1"/>
                </a:solidFill>
              </a:rPr>
              <a:t>システム料込</a:t>
            </a:r>
            <a:r>
              <a:rPr kumimoji="1" lang="en-US" altLang="ja-JP" sz="1100" dirty="0">
                <a:solidFill>
                  <a:schemeClr val="bg1"/>
                </a:solidFill>
              </a:rPr>
              <a:t>)</a:t>
            </a:r>
            <a:endParaRPr kumimoji="1" lang="ja-JP" altLang="en-US" sz="1100" dirty="0">
              <a:solidFill>
                <a:schemeClr val="bg1"/>
              </a:solidFill>
            </a:endParaRPr>
          </a:p>
        </p:txBody>
      </p:sp>
      <p:sp>
        <p:nvSpPr>
          <p:cNvPr id="23" name="テキスト ボックス 22">
            <a:extLst>
              <a:ext uri="{FF2B5EF4-FFF2-40B4-BE49-F238E27FC236}">
                <a16:creationId xmlns:a16="http://schemas.microsoft.com/office/drawing/2014/main" id="{949B1C4C-728B-6323-1FA7-85CBDE966C4C}"/>
              </a:ext>
            </a:extLst>
          </p:cNvPr>
          <p:cNvSpPr txBox="1"/>
          <p:nvPr/>
        </p:nvSpPr>
        <p:spPr>
          <a:xfrm>
            <a:off x="4381915" y="2124619"/>
            <a:ext cx="1824335" cy="846386"/>
          </a:xfrm>
          <a:prstGeom prst="rect">
            <a:avLst/>
          </a:prstGeom>
          <a:solidFill>
            <a:schemeClr val="accent6"/>
          </a:solidFill>
          <a:ln>
            <a:solidFill>
              <a:schemeClr val="accent6">
                <a:lumMod val="60000"/>
                <a:lumOff val="40000"/>
              </a:schemeClr>
            </a:solidFill>
          </a:ln>
        </p:spPr>
        <p:txBody>
          <a:bodyPr wrap="square" rtlCol="0">
            <a:spAutoFit/>
          </a:bodyPr>
          <a:lstStyle/>
          <a:p>
            <a:pPr algn="ctr"/>
            <a:r>
              <a:rPr lang="en-US" altLang="ja-JP" dirty="0">
                <a:solidFill>
                  <a:schemeClr val="bg1"/>
                </a:solidFill>
              </a:rPr>
              <a:t>50</a:t>
            </a:r>
            <a:r>
              <a:rPr kumimoji="1" lang="en-US" altLang="ja-JP" dirty="0">
                <a:solidFill>
                  <a:schemeClr val="bg1"/>
                </a:solidFill>
              </a:rPr>
              <a:t>00</a:t>
            </a:r>
            <a:r>
              <a:rPr kumimoji="1" lang="ja-JP" altLang="en-US" sz="1100" dirty="0">
                <a:solidFill>
                  <a:schemeClr val="bg1"/>
                </a:solidFill>
              </a:rPr>
              <a:t>ポイントコース</a:t>
            </a:r>
            <a:endParaRPr kumimoji="1" lang="en-US" altLang="ja-JP" sz="1100" dirty="0">
              <a:solidFill>
                <a:schemeClr val="bg1"/>
              </a:solidFill>
            </a:endParaRPr>
          </a:p>
          <a:p>
            <a:pPr algn="ctr"/>
            <a:r>
              <a:rPr lang="ja-JP" altLang="en-US" dirty="0">
                <a:solidFill>
                  <a:schemeClr val="bg1"/>
                </a:solidFill>
              </a:rPr>
              <a:t>６，１６０円</a:t>
            </a:r>
            <a:endParaRPr lang="en-US" altLang="ja-JP" dirty="0">
              <a:solidFill>
                <a:schemeClr val="bg1"/>
              </a:solidFill>
            </a:endParaRPr>
          </a:p>
          <a:p>
            <a:pPr algn="ctr"/>
            <a:r>
              <a:rPr kumimoji="1" lang="en-US" altLang="ja-JP" sz="1100" dirty="0">
                <a:solidFill>
                  <a:schemeClr val="bg1"/>
                </a:solidFill>
              </a:rPr>
              <a:t>(</a:t>
            </a:r>
            <a:r>
              <a:rPr kumimoji="1" lang="ja-JP" altLang="en-US" sz="1100" dirty="0">
                <a:solidFill>
                  <a:schemeClr val="bg1"/>
                </a:solidFill>
              </a:rPr>
              <a:t>税抜</a:t>
            </a:r>
            <a:r>
              <a:rPr lang="en-US" altLang="ja-JP" sz="1100" dirty="0">
                <a:solidFill>
                  <a:schemeClr val="bg1"/>
                </a:solidFill>
              </a:rPr>
              <a:t>5,600</a:t>
            </a:r>
            <a:r>
              <a:rPr kumimoji="1" lang="ja-JP" altLang="en-US" sz="1100" dirty="0">
                <a:solidFill>
                  <a:schemeClr val="bg1"/>
                </a:solidFill>
              </a:rPr>
              <a:t>円</a:t>
            </a:r>
            <a:r>
              <a:rPr kumimoji="1" lang="ja-JP" altLang="en-US" sz="900" dirty="0">
                <a:solidFill>
                  <a:schemeClr val="bg1"/>
                </a:solidFill>
              </a:rPr>
              <a:t>システム料込</a:t>
            </a:r>
            <a:r>
              <a:rPr kumimoji="1" lang="en-US" altLang="ja-JP" sz="1100" dirty="0">
                <a:solidFill>
                  <a:schemeClr val="bg1"/>
                </a:solidFill>
              </a:rPr>
              <a:t>)</a:t>
            </a:r>
            <a:endParaRPr kumimoji="1" lang="ja-JP" altLang="en-US" sz="1100" dirty="0">
              <a:solidFill>
                <a:schemeClr val="bg1"/>
              </a:solidFill>
            </a:endParaRPr>
          </a:p>
        </p:txBody>
      </p:sp>
      <p:sp>
        <p:nvSpPr>
          <p:cNvPr id="24" name="テキスト ボックス 23">
            <a:extLst>
              <a:ext uri="{FF2B5EF4-FFF2-40B4-BE49-F238E27FC236}">
                <a16:creationId xmlns:a16="http://schemas.microsoft.com/office/drawing/2014/main" id="{2466F495-B5A3-0904-8445-5A2CC91B8A04}"/>
              </a:ext>
            </a:extLst>
          </p:cNvPr>
          <p:cNvSpPr txBox="1"/>
          <p:nvPr/>
        </p:nvSpPr>
        <p:spPr>
          <a:xfrm>
            <a:off x="4381914" y="3203783"/>
            <a:ext cx="1824335" cy="815608"/>
          </a:xfrm>
          <a:prstGeom prst="rect">
            <a:avLst/>
          </a:prstGeom>
          <a:solidFill>
            <a:schemeClr val="accent6"/>
          </a:solidFill>
          <a:ln>
            <a:solidFill>
              <a:schemeClr val="accent6">
                <a:lumMod val="60000"/>
                <a:lumOff val="40000"/>
              </a:schemeClr>
            </a:solidFill>
          </a:ln>
        </p:spPr>
        <p:txBody>
          <a:bodyPr wrap="square" rtlCol="0">
            <a:spAutoFit/>
          </a:bodyPr>
          <a:lstStyle/>
          <a:p>
            <a:pPr algn="ctr"/>
            <a:r>
              <a:rPr lang="en-US" altLang="ja-JP" dirty="0">
                <a:solidFill>
                  <a:schemeClr val="bg1"/>
                </a:solidFill>
              </a:rPr>
              <a:t>15</a:t>
            </a:r>
            <a:r>
              <a:rPr kumimoji="1" lang="en-US" altLang="ja-JP" dirty="0">
                <a:solidFill>
                  <a:schemeClr val="bg1"/>
                </a:solidFill>
              </a:rPr>
              <a:t>000</a:t>
            </a:r>
            <a:r>
              <a:rPr kumimoji="1" lang="ja-JP" altLang="en-US" sz="1100" dirty="0">
                <a:solidFill>
                  <a:schemeClr val="bg1"/>
                </a:solidFill>
              </a:rPr>
              <a:t>ポイントコース</a:t>
            </a:r>
            <a:endParaRPr kumimoji="1" lang="en-US" altLang="ja-JP" sz="1100" dirty="0">
              <a:solidFill>
                <a:schemeClr val="bg1"/>
              </a:solidFill>
            </a:endParaRPr>
          </a:p>
          <a:p>
            <a:pPr algn="ctr"/>
            <a:r>
              <a:rPr lang="ja-JP" altLang="en-US" dirty="0">
                <a:solidFill>
                  <a:schemeClr val="bg1"/>
                </a:solidFill>
              </a:rPr>
              <a:t>１７，１６０円</a:t>
            </a:r>
            <a:endParaRPr lang="en-US" altLang="ja-JP" dirty="0">
              <a:solidFill>
                <a:schemeClr val="bg1"/>
              </a:solidFill>
            </a:endParaRPr>
          </a:p>
          <a:p>
            <a:pPr algn="ctr"/>
            <a:r>
              <a:rPr kumimoji="1" lang="en-US" altLang="ja-JP" sz="1100" dirty="0">
                <a:solidFill>
                  <a:schemeClr val="bg1"/>
                </a:solidFill>
              </a:rPr>
              <a:t>(</a:t>
            </a:r>
            <a:r>
              <a:rPr kumimoji="1" lang="ja-JP" altLang="en-US" sz="1100" dirty="0">
                <a:solidFill>
                  <a:schemeClr val="bg1"/>
                </a:solidFill>
              </a:rPr>
              <a:t>税抜</a:t>
            </a:r>
            <a:r>
              <a:rPr lang="en-US" altLang="ja-JP" sz="1100" dirty="0">
                <a:solidFill>
                  <a:schemeClr val="bg1"/>
                </a:solidFill>
              </a:rPr>
              <a:t>15</a:t>
            </a:r>
            <a:r>
              <a:rPr kumimoji="1" lang="en-US" altLang="ja-JP" sz="1100" dirty="0">
                <a:solidFill>
                  <a:schemeClr val="bg1"/>
                </a:solidFill>
              </a:rPr>
              <a:t>,600</a:t>
            </a:r>
            <a:r>
              <a:rPr kumimoji="1" lang="ja-JP" altLang="en-US" sz="1100" dirty="0">
                <a:solidFill>
                  <a:schemeClr val="bg1"/>
                </a:solidFill>
              </a:rPr>
              <a:t>円</a:t>
            </a:r>
            <a:r>
              <a:rPr kumimoji="1" lang="ja-JP" altLang="en-US" sz="900" dirty="0">
                <a:solidFill>
                  <a:schemeClr val="bg1"/>
                </a:solidFill>
              </a:rPr>
              <a:t>システム料込</a:t>
            </a:r>
            <a:r>
              <a:rPr kumimoji="1" lang="en-US" altLang="ja-JP" sz="1100" dirty="0">
                <a:solidFill>
                  <a:schemeClr val="bg1"/>
                </a:solidFill>
              </a:rPr>
              <a:t>)</a:t>
            </a:r>
            <a:endParaRPr kumimoji="1" lang="ja-JP" altLang="en-US" sz="1100" dirty="0">
              <a:solidFill>
                <a:schemeClr val="bg1"/>
              </a:solidFill>
            </a:endParaRPr>
          </a:p>
        </p:txBody>
      </p:sp>
      <p:sp>
        <p:nvSpPr>
          <p:cNvPr id="25" name="テキスト ボックス 24">
            <a:extLst>
              <a:ext uri="{FF2B5EF4-FFF2-40B4-BE49-F238E27FC236}">
                <a16:creationId xmlns:a16="http://schemas.microsoft.com/office/drawing/2014/main" id="{F472E278-2D4E-0C09-8AEA-955E1B4FBDA1}"/>
              </a:ext>
            </a:extLst>
          </p:cNvPr>
          <p:cNvSpPr txBox="1"/>
          <p:nvPr/>
        </p:nvSpPr>
        <p:spPr>
          <a:xfrm>
            <a:off x="4386923" y="4271454"/>
            <a:ext cx="1824335" cy="815608"/>
          </a:xfrm>
          <a:prstGeom prst="rect">
            <a:avLst/>
          </a:prstGeom>
          <a:solidFill>
            <a:schemeClr val="accent6"/>
          </a:solidFill>
          <a:ln>
            <a:solidFill>
              <a:schemeClr val="accent6">
                <a:lumMod val="60000"/>
                <a:lumOff val="40000"/>
              </a:schemeClr>
            </a:solidFill>
          </a:ln>
        </p:spPr>
        <p:txBody>
          <a:bodyPr wrap="square" rtlCol="0">
            <a:spAutoFit/>
          </a:bodyPr>
          <a:lstStyle/>
          <a:p>
            <a:pPr algn="ctr"/>
            <a:r>
              <a:rPr lang="en-US" altLang="ja-JP" dirty="0">
                <a:solidFill>
                  <a:schemeClr val="bg1"/>
                </a:solidFill>
              </a:rPr>
              <a:t>30</a:t>
            </a:r>
            <a:r>
              <a:rPr kumimoji="1" lang="en-US" altLang="ja-JP" dirty="0">
                <a:solidFill>
                  <a:schemeClr val="bg1"/>
                </a:solidFill>
              </a:rPr>
              <a:t>000</a:t>
            </a:r>
            <a:r>
              <a:rPr kumimoji="1" lang="ja-JP" altLang="en-US" sz="1100" dirty="0">
                <a:solidFill>
                  <a:schemeClr val="bg1"/>
                </a:solidFill>
              </a:rPr>
              <a:t>ポイントコース</a:t>
            </a:r>
            <a:endParaRPr kumimoji="1" lang="en-US" altLang="ja-JP" sz="1100" dirty="0">
              <a:solidFill>
                <a:schemeClr val="bg1"/>
              </a:solidFill>
            </a:endParaRPr>
          </a:p>
          <a:p>
            <a:pPr algn="ctr"/>
            <a:r>
              <a:rPr lang="ja-JP" altLang="en-US" dirty="0">
                <a:solidFill>
                  <a:schemeClr val="bg1"/>
                </a:solidFill>
              </a:rPr>
              <a:t>３３，６００円</a:t>
            </a:r>
            <a:endParaRPr lang="en-US" altLang="ja-JP" dirty="0">
              <a:solidFill>
                <a:schemeClr val="bg1"/>
              </a:solidFill>
            </a:endParaRPr>
          </a:p>
          <a:p>
            <a:pPr algn="ctr"/>
            <a:r>
              <a:rPr kumimoji="1" lang="en-US" altLang="ja-JP" sz="1100" dirty="0">
                <a:solidFill>
                  <a:schemeClr val="bg1"/>
                </a:solidFill>
              </a:rPr>
              <a:t>(</a:t>
            </a:r>
            <a:r>
              <a:rPr kumimoji="1" lang="ja-JP" altLang="en-US" sz="1100" dirty="0">
                <a:solidFill>
                  <a:schemeClr val="bg1"/>
                </a:solidFill>
              </a:rPr>
              <a:t>税抜</a:t>
            </a:r>
            <a:r>
              <a:rPr lang="en-US" altLang="ja-JP" sz="1100" dirty="0">
                <a:solidFill>
                  <a:schemeClr val="bg1"/>
                </a:solidFill>
              </a:rPr>
              <a:t>30</a:t>
            </a:r>
            <a:r>
              <a:rPr kumimoji="1" lang="en-US" altLang="ja-JP" sz="1100" dirty="0">
                <a:solidFill>
                  <a:schemeClr val="bg1"/>
                </a:solidFill>
              </a:rPr>
              <a:t>,600</a:t>
            </a:r>
            <a:r>
              <a:rPr kumimoji="1" lang="ja-JP" altLang="en-US" sz="1100" dirty="0">
                <a:solidFill>
                  <a:schemeClr val="bg1"/>
                </a:solidFill>
              </a:rPr>
              <a:t>円</a:t>
            </a:r>
            <a:r>
              <a:rPr kumimoji="1" lang="ja-JP" altLang="en-US" sz="900" dirty="0">
                <a:solidFill>
                  <a:schemeClr val="bg1"/>
                </a:solidFill>
              </a:rPr>
              <a:t>システム料込</a:t>
            </a:r>
            <a:r>
              <a:rPr kumimoji="1" lang="en-US" altLang="ja-JP" sz="1100" dirty="0">
                <a:solidFill>
                  <a:schemeClr val="bg1"/>
                </a:solidFill>
              </a:rPr>
              <a:t>)</a:t>
            </a:r>
            <a:endParaRPr kumimoji="1" lang="ja-JP" altLang="en-US" sz="1100" dirty="0">
              <a:solidFill>
                <a:schemeClr val="bg1"/>
              </a:solidFill>
            </a:endParaRPr>
          </a:p>
        </p:txBody>
      </p:sp>
      <p:sp>
        <p:nvSpPr>
          <p:cNvPr id="26" name="テキスト ボックス 25">
            <a:extLst>
              <a:ext uri="{FF2B5EF4-FFF2-40B4-BE49-F238E27FC236}">
                <a16:creationId xmlns:a16="http://schemas.microsoft.com/office/drawing/2014/main" id="{4AECB31C-B98B-2D7E-BAF1-09DB79695BE8}"/>
              </a:ext>
            </a:extLst>
          </p:cNvPr>
          <p:cNvSpPr txBox="1"/>
          <p:nvPr/>
        </p:nvSpPr>
        <p:spPr>
          <a:xfrm>
            <a:off x="6609184" y="1000656"/>
            <a:ext cx="3048472" cy="1292662"/>
          </a:xfrm>
          <a:prstGeom prst="rect">
            <a:avLst/>
          </a:prstGeom>
          <a:solidFill>
            <a:srgbClr val="F3F07D"/>
          </a:solidFill>
          <a:ln>
            <a:solidFill>
              <a:srgbClr val="F3F07D"/>
            </a:solidFill>
          </a:ln>
        </p:spPr>
        <p:txBody>
          <a:bodyPr wrap="square" rtlCol="0">
            <a:spAutoFit/>
          </a:bodyPr>
          <a:lstStyle/>
          <a:p>
            <a:r>
              <a:rPr lang="ja-JP" altLang="en-US" dirty="0"/>
              <a:t>■　</a:t>
            </a:r>
            <a:r>
              <a:rPr kumimoji="1" lang="ja-JP" altLang="en-US" dirty="0"/>
              <a:t>システム料もお得な設定</a:t>
            </a:r>
            <a:endParaRPr kumimoji="1" lang="en-US" altLang="ja-JP" dirty="0"/>
          </a:p>
          <a:p>
            <a:endParaRPr lang="en-US" altLang="ja-JP" sz="1200" dirty="0"/>
          </a:p>
          <a:p>
            <a:r>
              <a:rPr kumimoji="1" lang="ja-JP" altLang="en-US" sz="1500" dirty="0"/>
              <a:t>紙のカタログギフトに比べて、購入時にお支払い頂くシステム料</a:t>
            </a:r>
            <a:r>
              <a:rPr kumimoji="1" lang="en-US" altLang="ja-JP" sz="1000" dirty="0"/>
              <a:t>(</a:t>
            </a:r>
            <a:r>
              <a:rPr kumimoji="1" lang="en-US" altLang="ja-JP" b="1" dirty="0">
                <a:solidFill>
                  <a:srgbClr val="C00000"/>
                </a:solidFill>
              </a:rPr>
              <a:t>600</a:t>
            </a:r>
            <a:r>
              <a:rPr kumimoji="1" lang="ja-JP" altLang="en-US" sz="1000" b="1" dirty="0">
                <a:solidFill>
                  <a:srgbClr val="C00000"/>
                </a:solidFill>
              </a:rPr>
              <a:t>円</a:t>
            </a:r>
            <a:r>
              <a:rPr kumimoji="1" lang="en-US" altLang="ja-JP" sz="1000" dirty="0"/>
              <a:t>(</a:t>
            </a:r>
            <a:r>
              <a:rPr kumimoji="1" lang="ja-JP" altLang="en-US" sz="1000" dirty="0"/>
              <a:t>税抜</a:t>
            </a:r>
            <a:r>
              <a:rPr kumimoji="1" lang="en-US" altLang="ja-JP" sz="1000" dirty="0"/>
              <a:t>))</a:t>
            </a:r>
            <a:r>
              <a:rPr lang="ja-JP" altLang="en-US" sz="1500" dirty="0"/>
              <a:t>を</a:t>
            </a:r>
            <a:r>
              <a:rPr kumimoji="1" lang="ja-JP" altLang="en-US" sz="1500" dirty="0"/>
              <a:t>お安く設定しています。</a:t>
            </a:r>
          </a:p>
        </p:txBody>
      </p:sp>
      <p:sp>
        <p:nvSpPr>
          <p:cNvPr id="27" name="テキスト ボックス 26">
            <a:extLst>
              <a:ext uri="{FF2B5EF4-FFF2-40B4-BE49-F238E27FC236}">
                <a16:creationId xmlns:a16="http://schemas.microsoft.com/office/drawing/2014/main" id="{BECA267A-2190-FA4A-E711-EDCF2425B66E}"/>
              </a:ext>
            </a:extLst>
          </p:cNvPr>
          <p:cNvSpPr txBox="1"/>
          <p:nvPr/>
        </p:nvSpPr>
        <p:spPr>
          <a:xfrm>
            <a:off x="6609184" y="2428326"/>
            <a:ext cx="3048472" cy="1477328"/>
          </a:xfrm>
          <a:prstGeom prst="rect">
            <a:avLst/>
          </a:prstGeom>
          <a:solidFill>
            <a:srgbClr val="F3F07D"/>
          </a:solidFill>
          <a:ln>
            <a:solidFill>
              <a:srgbClr val="F3F07D"/>
            </a:solidFill>
          </a:ln>
        </p:spPr>
        <p:txBody>
          <a:bodyPr wrap="square" rtlCol="0">
            <a:spAutoFit/>
          </a:bodyPr>
          <a:lstStyle/>
          <a:p>
            <a:r>
              <a:rPr lang="ja-JP" altLang="en-US" dirty="0"/>
              <a:t>■　</a:t>
            </a:r>
            <a:r>
              <a:rPr kumimoji="1" lang="ja-JP" altLang="en-US" dirty="0"/>
              <a:t>紙カタログに比べ</a:t>
            </a:r>
            <a:r>
              <a:rPr kumimoji="1" lang="en-US" altLang="ja-JP" dirty="0"/>
              <a:t>ECO</a:t>
            </a:r>
          </a:p>
          <a:p>
            <a:endParaRPr lang="en-US" altLang="ja-JP" sz="1200" dirty="0"/>
          </a:p>
          <a:p>
            <a:r>
              <a:rPr lang="ja-JP" altLang="en-US" sz="1500" dirty="0"/>
              <a:t>環境意識のある方にも</a:t>
            </a:r>
            <a:r>
              <a:rPr lang="en-US" altLang="ja-JP" sz="1500" dirty="0" err="1"/>
              <a:t>MemoriCa</a:t>
            </a:r>
            <a:r>
              <a:rPr lang="ja-JP" altLang="en-US" sz="1500" dirty="0"/>
              <a:t>はおススメ。紙の使用量が少ないので、森林伐採削減にもつながります。番号付与だけもプレゼントできます</a:t>
            </a:r>
            <a:endParaRPr kumimoji="1" lang="ja-JP" altLang="en-US" sz="1500" dirty="0"/>
          </a:p>
        </p:txBody>
      </p:sp>
      <p:sp>
        <p:nvSpPr>
          <p:cNvPr id="28" name="テキスト ボックス 27">
            <a:extLst>
              <a:ext uri="{FF2B5EF4-FFF2-40B4-BE49-F238E27FC236}">
                <a16:creationId xmlns:a16="http://schemas.microsoft.com/office/drawing/2014/main" id="{768E89A4-716D-7C01-B266-DAC0EBE50B1B}"/>
              </a:ext>
            </a:extLst>
          </p:cNvPr>
          <p:cNvSpPr txBox="1"/>
          <p:nvPr/>
        </p:nvSpPr>
        <p:spPr>
          <a:xfrm>
            <a:off x="6609184" y="4108111"/>
            <a:ext cx="3048472" cy="1015663"/>
          </a:xfrm>
          <a:prstGeom prst="rect">
            <a:avLst/>
          </a:prstGeom>
          <a:solidFill>
            <a:srgbClr val="F3F07D"/>
          </a:solidFill>
          <a:ln>
            <a:solidFill>
              <a:srgbClr val="F3F07D"/>
            </a:solidFill>
          </a:ln>
        </p:spPr>
        <p:txBody>
          <a:bodyPr wrap="square" rtlCol="0">
            <a:spAutoFit/>
          </a:bodyPr>
          <a:lstStyle/>
          <a:p>
            <a:r>
              <a:rPr lang="ja-JP" altLang="en-US" dirty="0"/>
              <a:t>■　</a:t>
            </a:r>
            <a:r>
              <a:rPr kumimoji="1" lang="ja-JP" altLang="en-US" dirty="0"/>
              <a:t>紙カタログに比べ超軽量</a:t>
            </a:r>
            <a:endParaRPr kumimoji="1" lang="en-US" altLang="ja-JP" dirty="0"/>
          </a:p>
          <a:p>
            <a:endParaRPr lang="en-US" altLang="ja-JP" sz="1200" dirty="0"/>
          </a:p>
          <a:p>
            <a:r>
              <a:rPr lang="ja-JP" altLang="en-US" sz="1500" dirty="0"/>
              <a:t>カードタイプの為、どれだけ多くなってもお手軽に持ち運び出来ます。</a:t>
            </a:r>
            <a:endParaRPr kumimoji="1" lang="ja-JP" altLang="en-US" sz="1500" dirty="0"/>
          </a:p>
        </p:txBody>
      </p:sp>
      <p:sp>
        <p:nvSpPr>
          <p:cNvPr id="29" name="テキスト ボックス 28">
            <a:extLst>
              <a:ext uri="{FF2B5EF4-FFF2-40B4-BE49-F238E27FC236}">
                <a16:creationId xmlns:a16="http://schemas.microsoft.com/office/drawing/2014/main" id="{51B24C4F-8E44-6AE7-11A6-7D215BD372AA}"/>
              </a:ext>
            </a:extLst>
          </p:cNvPr>
          <p:cNvSpPr txBox="1"/>
          <p:nvPr/>
        </p:nvSpPr>
        <p:spPr>
          <a:xfrm>
            <a:off x="2315130" y="5304949"/>
            <a:ext cx="7462406" cy="877163"/>
          </a:xfrm>
          <a:prstGeom prst="rect">
            <a:avLst/>
          </a:prstGeom>
          <a:solidFill>
            <a:srgbClr val="F3F07D"/>
          </a:solidFill>
          <a:ln>
            <a:solidFill>
              <a:srgbClr val="F3F07D"/>
            </a:solidFill>
          </a:ln>
        </p:spPr>
        <p:txBody>
          <a:bodyPr wrap="square" rtlCol="0">
            <a:spAutoFit/>
          </a:bodyPr>
          <a:lstStyle/>
          <a:p>
            <a:r>
              <a:rPr kumimoji="1" lang="ja-JP" altLang="en-US" sz="2000" dirty="0"/>
              <a:t>あらかじめご用意したコース以外にもお好きなポイントでのご注文も</a:t>
            </a:r>
            <a:endParaRPr kumimoji="1" lang="en-US" altLang="ja-JP" sz="2000" dirty="0"/>
          </a:p>
          <a:p>
            <a:endParaRPr lang="en-US" altLang="ja-JP" sz="1000" dirty="0"/>
          </a:p>
          <a:p>
            <a:r>
              <a:rPr kumimoji="1" lang="ja-JP" altLang="en-US" sz="2000" dirty="0"/>
              <a:t>可能です。詳しくは担当者にご相談下さい。</a:t>
            </a:r>
            <a:r>
              <a:rPr kumimoji="1" lang="en-US" altLang="ja-JP" sz="2000" dirty="0"/>
              <a:t>(</a:t>
            </a:r>
            <a:r>
              <a:rPr kumimoji="1" lang="ja-JP" altLang="en-US" sz="2000" dirty="0"/>
              <a:t>例</a:t>
            </a:r>
            <a:r>
              <a:rPr lang="en-US" altLang="ja-JP" sz="2000" dirty="0"/>
              <a:t>)</a:t>
            </a:r>
            <a:r>
              <a:rPr lang="ja-JP" altLang="en-US" sz="2000" dirty="0"/>
              <a:t>永年勤続で</a:t>
            </a:r>
            <a:r>
              <a:rPr lang="en-US" altLang="ja-JP" sz="2000" dirty="0"/>
              <a:t>80,000P</a:t>
            </a:r>
            <a:endParaRPr kumimoji="1" lang="en-US" altLang="ja-JP" sz="2000" dirty="0"/>
          </a:p>
        </p:txBody>
      </p:sp>
      <p:pic>
        <p:nvPicPr>
          <p:cNvPr id="32" name="図 31">
            <a:extLst>
              <a:ext uri="{FF2B5EF4-FFF2-40B4-BE49-F238E27FC236}">
                <a16:creationId xmlns:a16="http://schemas.microsoft.com/office/drawing/2014/main" id="{4003F049-A1FD-AB43-20E1-A335CFE50F41}"/>
              </a:ext>
            </a:extLst>
          </p:cNvPr>
          <p:cNvPicPr>
            <a:picLocks noChangeAspect="1"/>
          </p:cNvPicPr>
          <p:nvPr/>
        </p:nvPicPr>
        <p:blipFill>
          <a:blip r:embed="rId2"/>
          <a:stretch>
            <a:fillRect/>
          </a:stretch>
        </p:blipFill>
        <p:spPr>
          <a:xfrm>
            <a:off x="488504" y="6453390"/>
            <a:ext cx="836681" cy="287978"/>
          </a:xfrm>
          <a:prstGeom prst="rect">
            <a:avLst/>
          </a:prstGeom>
        </p:spPr>
      </p:pic>
      <p:sp>
        <p:nvSpPr>
          <p:cNvPr id="33" name="正方形/長方形 32">
            <a:extLst>
              <a:ext uri="{FF2B5EF4-FFF2-40B4-BE49-F238E27FC236}">
                <a16:creationId xmlns:a16="http://schemas.microsoft.com/office/drawing/2014/main" id="{78289382-9DF4-67A1-9131-031CD44760A5}"/>
              </a:ext>
            </a:extLst>
          </p:cNvPr>
          <p:cNvSpPr/>
          <p:nvPr/>
        </p:nvSpPr>
        <p:spPr>
          <a:xfrm>
            <a:off x="-1" y="0"/>
            <a:ext cx="9905999" cy="80945"/>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7F42A352-D733-4A55-C4B5-D69B137B5BB4}"/>
              </a:ext>
            </a:extLst>
          </p:cNvPr>
          <p:cNvSpPr/>
          <p:nvPr/>
        </p:nvSpPr>
        <p:spPr>
          <a:xfrm>
            <a:off x="-2" y="6775898"/>
            <a:ext cx="9905999" cy="80945"/>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10185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線コネクタ 10">
            <a:extLst>
              <a:ext uri="{FF2B5EF4-FFF2-40B4-BE49-F238E27FC236}">
                <a16:creationId xmlns:a16="http://schemas.microsoft.com/office/drawing/2014/main" id="{9CD414C7-841C-4529-BD76-5C9415BB4491}"/>
              </a:ext>
            </a:extLst>
          </p:cNvPr>
          <p:cNvCxnSpPr/>
          <p:nvPr/>
        </p:nvCxnSpPr>
        <p:spPr>
          <a:xfrm>
            <a:off x="695866" y="759585"/>
            <a:ext cx="8658962"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8B04EF74-CF44-485D-AD8F-5FBC9DB02646}"/>
              </a:ext>
            </a:extLst>
          </p:cNvPr>
          <p:cNvSpPr txBox="1"/>
          <p:nvPr/>
        </p:nvSpPr>
        <p:spPr>
          <a:xfrm>
            <a:off x="1191449" y="6433788"/>
            <a:ext cx="2747193" cy="215444"/>
          </a:xfrm>
          <a:prstGeom prst="rect">
            <a:avLst/>
          </a:prstGeom>
          <a:noFill/>
        </p:spPr>
        <p:txBody>
          <a:bodyPr wrap="square" rtlCol="0">
            <a:spAutoFit/>
          </a:bodyPr>
          <a:lstStyle/>
          <a:p>
            <a:pPr algn="ctr"/>
            <a:r>
              <a:rPr lang="en-US" altLang="ja-JP" sz="800" dirty="0">
                <a:solidFill>
                  <a:schemeClr val="bg1">
                    <a:lumMod val="50000"/>
                  </a:schemeClr>
                </a:solidFill>
                <a:latin typeface="Meiryo UI" panose="020B0604030504040204" pitchFamily="50" charset="-128"/>
                <a:ea typeface="Meiryo UI" panose="020B0604030504040204" pitchFamily="50" charset="-128"/>
              </a:rPr>
              <a:t>C</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opyright©2024</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Loire</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All</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Rights</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Reserved</a:t>
            </a:r>
            <a:endParaRPr kumimoji="1" lang="ja-JP" altLang="en-US" sz="800" dirty="0">
              <a:solidFill>
                <a:schemeClr val="bg1">
                  <a:lumMod val="50000"/>
                </a:schemeClr>
              </a:solidFill>
              <a:latin typeface="Meiryo UI" panose="020B0604030504040204" pitchFamily="50" charset="-128"/>
              <a:ea typeface="Meiryo UI" panose="020B0604030504040204" pitchFamily="50" charset="-128"/>
            </a:endParaRPr>
          </a:p>
        </p:txBody>
      </p:sp>
      <p:cxnSp>
        <p:nvCxnSpPr>
          <p:cNvPr id="19" name="直線コネクタ 18"/>
          <p:cNvCxnSpPr/>
          <p:nvPr/>
        </p:nvCxnSpPr>
        <p:spPr>
          <a:xfrm>
            <a:off x="72347" y="759585"/>
            <a:ext cx="9906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図 4">
            <a:extLst>
              <a:ext uri="{FF2B5EF4-FFF2-40B4-BE49-F238E27FC236}">
                <a16:creationId xmlns:a16="http://schemas.microsoft.com/office/drawing/2014/main" id="{931B64BF-1962-95FB-CF06-BDF017159A46}"/>
              </a:ext>
            </a:extLst>
          </p:cNvPr>
          <p:cNvPicPr>
            <a:picLocks noChangeAspect="1"/>
          </p:cNvPicPr>
          <p:nvPr/>
        </p:nvPicPr>
        <p:blipFill>
          <a:blip r:embed="rId2"/>
          <a:stretch>
            <a:fillRect/>
          </a:stretch>
        </p:blipFill>
        <p:spPr>
          <a:xfrm>
            <a:off x="354768" y="6433262"/>
            <a:ext cx="836681" cy="287978"/>
          </a:xfrm>
          <a:prstGeom prst="rect">
            <a:avLst/>
          </a:prstGeom>
        </p:spPr>
      </p:pic>
      <p:sp>
        <p:nvSpPr>
          <p:cNvPr id="7" name="正方形/長方形 6">
            <a:extLst>
              <a:ext uri="{FF2B5EF4-FFF2-40B4-BE49-F238E27FC236}">
                <a16:creationId xmlns:a16="http://schemas.microsoft.com/office/drawing/2014/main" id="{144D30BF-1AF2-D38F-C269-3AE5F5E78FAC}"/>
              </a:ext>
            </a:extLst>
          </p:cNvPr>
          <p:cNvSpPr/>
          <p:nvPr/>
        </p:nvSpPr>
        <p:spPr>
          <a:xfrm>
            <a:off x="-1" y="0"/>
            <a:ext cx="9905999" cy="80945"/>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97CB4F60-1F1D-AC82-0307-15B2FD5A87F3}"/>
              </a:ext>
            </a:extLst>
          </p:cNvPr>
          <p:cNvSpPr/>
          <p:nvPr/>
        </p:nvSpPr>
        <p:spPr>
          <a:xfrm>
            <a:off x="-28572" y="6755770"/>
            <a:ext cx="9905999" cy="80945"/>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8C1F8D41-BDF0-176A-BF52-E235BFAC68D4}"/>
              </a:ext>
            </a:extLst>
          </p:cNvPr>
          <p:cNvSpPr txBox="1"/>
          <p:nvPr/>
        </p:nvSpPr>
        <p:spPr>
          <a:xfrm>
            <a:off x="344488" y="313492"/>
            <a:ext cx="9073008" cy="461665"/>
          </a:xfrm>
          <a:prstGeom prst="rect">
            <a:avLst/>
          </a:prstGeom>
          <a:noFill/>
        </p:spPr>
        <p:txBody>
          <a:bodyPr wrap="square" rtlCol="0">
            <a:spAutoFit/>
          </a:bodyPr>
          <a:lstStyle/>
          <a:p>
            <a:pPr algn="l"/>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メモリカシリーズのご紹介</a:t>
            </a:r>
          </a:p>
        </p:txBody>
      </p:sp>
      <p:pic>
        <p:nvPicPr>
          <p:cNvPr id="14" name="図 13">
            <a:extLst>
              <a:ext uri="{FF2B5EF4-FFF2-40B4-BE49-F238E27FC236}">
                <a16:creationId xmlns:a16="http://schemas.microsoft.com/office/drawing/2014/main" id="{9E53B116-52E7-4F79-8175-43862B67A54E}"/>
              </a:ext>
            </a:extLst>
          </p:cNvPr>
          <p:cNvPicPr>
            <a:picLocks noChangeAspect="1"/>
          </p:cNvPicPr>
          <p:nvPr/>
        </p:nvPicPr>
        <p:blipFill>
          <a:blip r:embed="rId3"/>
          <a:stretch>
            <a:fillRect/>
          </a:stretch>
        </p:blipFill>
        <p:spPr>
          <a:xfrm>
            <a:off x="581417" y="2633436"/>
            <a:ext cx="1516594" cy="986341"/>
          </a:xfrm>
          <a:prstGeom prst="rect">
            <a:avLst/>
          </a:prstGeom>
        </p:spPr>
      </p:pic>
      <p:pic>
        <p:nvPicPr>
          <p:cNvPr id="15" name="図 14">
            <a:extLst>
              <a:ext uri="{FF2B5EF4-FFF2-40B4-BE49-F238E27FC236}">
                <a16:creationId xmlns:a16="http://schemas.microsoft.com/office/drawing/2014/main" id="{478D081D-1477-1C91-50CC-9BBA780AB891}"/>
              </a:ext>
            </a:extLst>
          </p:cNvPr>
          <p:cNvPicPr>
            <a:picLocks noChangeAspect="1"/>
          </p:cNvPicPr>
          <p:nvPr/>
        </p:nvPicPr>
        <p:blipFill>
          <a:blip r:embed="rId4"/>
          <a:stretch>
            <a:fillRect/>
          </a:stretch>
        </p:blipFill>
        <p:spPr>
          <a:xfrm>
            <a:off x="581417" y="4006118"/>
            <a:ext cx="1528080" cy="981811"/>
          </a:xfrm>
          <a:prstGeom prst="rect">
            <a:avLst/>
          </a:prstGeom>
        </p:spPr>
      </p:pic>
      <p:sp>
        <p:nvSpPr>
          <p:cNvPr id="16" name="テキスト ボックス 15">
            <a:extLst>
              <a:ext uri="{FF2B5EF4-FFF2-40B4-BE49-F238E27FC236}">
                <a16:creationId xmlns:a16="http://schemas.microsoft.com/office/drawing/2014/main" id="{626AC63A-1DB1-19AF-3D88-6407E33196EE}"/>
              </a:ext>
            </a:extLst>
          </p:cNvPr>
          <p:cNvSpPr txBox="1"/>
          <p:nvPr/>
        </p:nvSpPr>
        <p:spPr>
          <a:xfrm>
            <a:off x="2292172" y="4001206"/>
            <a:ext cx="6484910" cy="1015663"/>
          </a:xfrm>
          <a:prstGeom prst="rect">
            <a:avLst/>
          </a:prstGeom>
          <a:noFill/>
        </p:spPr>
        <p:txBody>
          <a:bodyPr wrap="square" rtlCol="0">
            <a:spAutoFit/>
          </a:bodyPr>
          <a:lstStyle/>
          <a:p>
            <a:r>
              <a:rPr kumimoji="1" lang="ja-JP" altLang="en-US" sz="1200" dirty="0"/>
              <a:t>ポイント型ギフトカード。</a:t>
            </a:r>
            <a:endParaRPr kumimoji="1" lang="en-US" altLang="ja-JP" sz="1200" dirty="0"/>
          </a:p>
          <a:p>
            <a:r>
              <a:rPr kumimoji="1" lang="ja-JP" altLang="en-US" sz="1200" dirty="0">
                <a:solidFill>
                  <a:srgbClr val="FF0000"/>
                </a:solidFill>
              </a:rPr>
              <a:t>出産祝い・内祝い</a:t>
            </a:r>
            <a:r>
              <a:rPr kumimoji="1" lang="ja-JP" altLang="en-US" sz="1200" dirty="0"/>
              <a:t>にお喜び頂けます。</a:t>
            </a:r>
            <a:endParaRPr kumimoji="1" lang="en-US" altLang="ja-JP" sz="1200" dirty="0"/>
          </a:p>
          <a:p>
            <a:r>
              <a:rPr kumimoji="1" lang="ja-JP" altLang="en-US" sz="1200" dirty="0"/>
              <a:t>メモリカ同様、複数選択が可能です。</a:t>
            </a:r>
            <a:endParaRPr kumimoji="1" lang="en-US" altLang="ja-JP" sz="1200" dirty="0"/>
          </a:p>
          <a:p>
            <a:endParaRPr kumimoji="1" lang="en-US" altLang="ja-JP" sz="1200" dirty="0"/>
          </a:p>
          <a:p>
            <a:r>
              <a:rPr kumimoji="1" lang="ja-JP" altLang="en-US" sz="1200" dirty="0"/>
              <a:t>掲載アイテム数：約７０００アイテム</a:t>
            </a:r>
          </a:p>
        </p:txBody>
      </p:sp>
      <p:pic>
        <p:nvPicPr>
          <p:cNvPr id="18" name="図 17">
            <a:extLst>
              <a:ext uri="{FF2B5EF4-FFF2-40B4-BE49-F238E27FC236}">
                <a16:creationId xmlns:a16="http://schemas.microsoft.com/office/drawing/2014/main" id="{A2F27D63-0FE0-64A3-6823-B3D6CEE337C1}"/>
              </a:ext>
            </a:extLst>
          </p:cNvPr>
          <p:cNvPicPr>
            <a:picLocks noChangeAspect="1"/>
          </p:cNvPicPr>
          <p:nvPr/>
        </p:nvPicPr>
        <p:blipFill>
          <a:blip r:embed="rId5"/>
          <a:stretch>
            <a:fillRect/>
          </a:stretch>
        </p:blipFill>
        <p:spPr>
          <a:xfrm>
            <a:off x="581417" y="5301398"/>
            <a:ext cx="1528080" cy="986340"/>
          </a:xfrm>
          <a:prstGeom prst="rect">
            <a:avLst/>
          </a:prstGeom>
        </p:spPr>
      </p:pic>
      <p:sp>
        <p:nvSpPr>
          <p:cNvPr id="21" name="テキスト ボックス 20">
            <a:extLst>
              <a:ext uri="{FF2B5EF4-FFF2-40B4-BE49-F238E27FC236}">
                <a16:creationId xmlns:a16="http://schemas.microsoft.com/office/drawing/2014/main" id="{78578C27-BD20-2F7A-76F5-E6C0079CEFCB}"/>
              </a:ext>
            </a:extLst>
          </p:cNvPr>
          <p:cNvSpPr txBox="1"/>
          <p:nvPr/>
        </p:nvSpPr>
        <p:spPr>
          <a:xfrm>
            <a:off x="2309352" y="5301398"/>
            <a:ext cx="6583695" cy="1015663"/>
          </a:xfrm>
          <a:prstGeom prst="rect">
            <a:avLst/>
          </a:prstGeom>
          <a:noFill/>
        </p:spPr>
        <p:txBody>
          <a:bodyPr wrap="square" rtlCol="0">
            <a:spAutoFit/>
          </a:bodyPr>
          <a:lstStyle/>
          <a:p>
            <a:r>
              <a:rPr kumimoji="1" lang="ja-JP" altLang="en-US" sz="1200" dirty="0"/>
              <a:t>ポイント型ギフトカード。</a:t>
            </a:r>
            <a:endParaRPr kumimoji="1" lang="en-US" altLang="ja-JP" sz="1200" dirty="0"/>
          </a:p>
          <a:p>
            <a:r>
              <a:rPr lang="ja-JP" altLang="en-US" sz="1200" b="0" i="0" dirty="0">
                <a:solidFill>
                  <a:srgbClr val="FF0000"/>
                </a:solidFill>
                <a:effectLst/>
                <a:latin typeface="Courier New" panose="02070309020205020404" pitchFamily="49" charset="0"/>
              </a:rPr>
              <a:t>食品限定ギフトカード</a:t>
            </a:r>
            <a:r>
              <a:rPr lang="ja-JP" altLang="en-US" sz="1200" b="0" i="0" dirty="0">
                <a:solidFill>
                  <a:srgbClr val="000000"/>
                </a:solidFill>
                <a:effectLst/>
                <a:latin typeface="Courier New" panose="02070309020205020404" pitchFamily="49" charset="0"/>
              </a:rPr>
              <a:t>です。</a:t>
            </a:r>
            <a:endParaRPr lang="en-US" altLang="ja-JP" sz="1200" b="0" i="0" dirty="0">
              <a:solidFill>
                <a:srgbClr val="000000"/>
              </a:solidFill>
              <a:effectLst/>
              <a:latin typeface="Courier New" panose="02070309020205020404" pitchFamily="49" charset="0"/>
            </a:endParaRPr>
          </a:p>
          <a:p>
            <a:r>
              <a:rPr kumimoji="1" lang="ja-JP" altLang="en-US" sz="1200" dirty="0"/>
              <a:t>メモリカ同様に複数選択が可能です。</a:t>
            </a:r>
            <a:endParaRPr kumimoji="1" lang="en-US" altLang="ja-JP" sz="1200" dirty="0"/>
          </a:p>
          <a:p>
            <a:endParaRPr kumimoji="1" lang="en-US" altLang="ja-JP" sz="1200" dirty="0"/>
          </a:p>
          <a:p>
            <a:r>
              <a:rPr kumimoji="1" lang="ja-JP" altLang="en-US" sz="1200" dirty="0"/>
              <a:t>掲載アイテム数：約１０００アイテム</a:t>
            </a:r>
          </a:p>
        </p:txBody>
      </p:sp>
      <p:sp>
        <p:nvSpPr>
          <p:cNvPr id="28" name="テキスト ボックス 27">
            <a:extLst>
              <a:ext uri="{FF2B5EF4-FFF2-40B4-BE49-F238E27FC236}">
                <a16:creationId xmlns:a16="http://schemas.microsoft.com/office/drawing/2014/main" id="{CF442C23-24AE-24BA-806C-568FD99E75D4}"/>
              </a:ext>
            </a:extLst>
          </p:cNvPr>
          <p:cNvSpPr txBox="1"/>
          <p:nvPr/>
        </p:nvSpPr>
        <p:spPr>
          <a:xfrm>
            <a:off x="5356817" y="6074580"/>
            <a:ext cx="3823207" cy="276999"/>
          </a:xfrm>
          <a:prstGeom prst="rect">
            <a:avLst/>
          </a:prstGeom>
          <a:noFill/>
        </p:spPr>
        <p:txBody>
          <a:bodyPr wrap="square" rtlCol="0">
            <a:spAutoFit/>
          </a:bodyPr>
          <a:lstStyle/>
          <a:p>
            <a:r>
              <a:rPr lang="en-US" altLang="ja-JP" sz="1200" b="0" i="0" u="none" strike="noStrike" dirty="0">
                <a:solidFill>
                  <a:srgbClr val="006BAC"/>
                </a:solidFill>
                <a:effectLst/>
                <a:latin typeface="Courier New" panose="02070309020205020404" pitchFamily="49" charset="0"/>
                <a:hlinkClick r:id="rId6"/>
              </a:rPr>
              <a:t>https://gift.memorica.jp/thefood</a:t>
            </a:r>
            <a:r>
              <a:rPr lang="en-US" altLang="ja-JP" sz="1200" b="0" i="0" u="none" strike="noStrike" dirty="0">
                <a:solidFill>
                  <a:srgbClr val="006BAC"/>
                </a:solidFill>
                <a:effectLst/>
                <a:latin typeface="Courier New" panose="02070309020205020404" pitchFamily="49" charset="0"/>
              </a:rPr>
              <a:t>_</a:t>
            </a:r>
            <a:r>
              <a:rPr lang="en-US" altLang="ja-JP" sz="1200" u="sng" dirty="0">
                <a:solidFill>
                  <a:srgbClr val="006BAC"/>
                </a:solidFill>
                <a:latin typeface="Courier New" panose="02070309020205020404" pitchFamily="49" charset="0"/>
              </a:rPr>
              <a:t>demo</a:t>
            </a:r>
            <a:endParaRPr kumimoji="1" lang="ja-JP" altLang="en-US" sz="1200" dirty="0"/>
          </a:p>
        </p:txBody>
      </p:sp>
      <p:sp>
        <p:nvSpPr>
          <p:cNvPr id="29" name="テキスト ボックス 28">
            <a:extLst>
              <a:ext uri="{FF2B5EF4-FFF2-40B4-BE49-F238E27FC236}">
                <a16:creationId xmlns:a16="http://schemas.microsoft.com/office/drawing/2014/main" id="{5294555A-FDFC-2921-1E1C-1D3CC3279D8A}"/>
              </a:ext>
            </a:extLst>
          </p:cNvPr>
          <p:cNvSpPr txBox="1"/>
          <p:nvPr/>
        </p:nvSpPr>
        <p:spPr>
          <a:xfrm>
            <a:off x="5527439" y="4571705"/>
            <a:ext cx="3823207" cy="287179"/>
          </a:xfrm>
          <a:prstGeom prst="rect">
            <a:avLst/>
          </a:prstGeom>
          <a:noFill/>
        </p:spPr>
        <p:txBody>
          <a:bodyPr wrap="square">
            <a:spAutoFit/>
          </a:bodyPr>
          <a:lstStyle/>
          <a:p>
            <a:r>
              <a:rPr lang="en-US" altLang="ja-JP" sz="1200" b="0" i="0" u="sng" strike="noStrike" dirty="0">
                <a:solidFill>
                  <a:srgbClr val="006BAC"/>
                </a:solidFill>
                <a:effectLst/>
                <a:latin typeface="Courier New" panose="02070309020205020404" pitchFamily="49" charset="0"/>
                <a:hlinkClick r:id="rId7"/>
              </a:rPr>
              <a:t>https://gift.memorica.jp/babybo</a:t>
            </a:r>
            <a:r>
              <a:rPr lang="en-US" altLang="ja-JP" sz="1200" b="0" i="0" u="sng" strike="noStrike" dirty="0">
                <a:solidFill>
                  <a:srgbClr val="006BAC"/>
                </a:solidFill>
                <a:effectLst/>
                <a:latin typeface="Courier New" panose="02070309020205020404" pitchFamily="49" charset="0"/>
              </a:rPr>
              <a:t>_</a:t>
            </a:r>
            <a:r>
              <a:rPr lang="en-US" altLang="ja-JP" sz="1200" u="sng" dirty="0">
                <a:solidFill>
                  <a:srgbClr val="006BAC"/>
                </a:solidFill>
                <a:latin typeface="Courier New" panose="02070309020205020404" pitchFamily="49" charset="0"/>
              </a:rPr>
              <a:t>demo</a:t>
            </a:r>
            <a:endParaRPr lang="ja-JP" altLang="en-US" sz="1200" u="sng" dirty="0"/>
          </a:p>
        </p:txBody>
      </p:sp>
      <p:sp>
        <p:nvSpPr>
          <p:cNvPr id="30" name="テキスト ボックス 29">
            <a:extLst>
              <a:ext uri="{FF2B5EF4-FFF2-40B4-BE49-F238E27FC236}">
                <a16:creationId xmlns:a16="http://schemas.microsoft.com/office/drawing/2014/main" id="{C4E6A99A-404A-7D7E-08FF-1DF988054DAA}"/>
              </a:ext>
            </a:extLst>
          </p:cNvPr>
          <p:cNvSpPr txBox="1"/>
          <p:nvPr/>
        </p:nvSpPr>
        <p:spPr>
          <a:xfrm>
            <a:off x="2277796" y="2638879"/>
            <a:ext cx="6499286" cy="646331"/>
          </a:xfrm>
          <a:prstGeom prst="rect">
            <a:avLst/>
          </a:prstGeom>
          <a:noFill/>
        </p:spPr>
        <p:txBody>
          <a:bodyPr wrap="square" rtlCol="0">
            <a:spAutoFit/>
          </a:bodyPr>
          <a:lstStyle/>
          <a:p>
            <a:r>
              <a:rPr kumimoji="1" lang="ja-JP" altLang="en-US" sz="1200" dirty="0"/>
              <a:t>選べるギフトのカード版。時代のニーズに合った形でギフトをお贈りいただけます。</a:t>
            </a:r>
            <a:endParaRPr kumimoji="1" lang="en-US" altLang="ja-JP" sz="1200" dirty="0"/>
          </a:p>
          <a:p>
            <a:r>
              <a:rPr kumimoji="1" lang="ja-JP" altLang="en-US" sz="1200" dirty="0"/>
              <a:t>２０００～５００００ポイントの全１３コース。</a:t>
            </a:r>
            <a:r>
              <a:rPr kumimoji="1" lang="ja-JP" altLang="en-US" sz="1200" dirty="0">
                <a:solidFill>
                  <a:srgbClr val="FF0000"/>
                </a:solidFill>
              </a:rPr>
              <a:t>掲載商品からお一つ</a:t>
            </a:r>
            <a:r>
              <a:rPr kumimoji="1" lang="ja-JP" altLang="en-US" sz="1200" dirty="0"/>
              <a:t>お選び頂けます</a:t>
            </a:r>
            <a:endParaRPr kumimoji="1" lang="en-US" altLang="ja-JP" sz="1200" dirty="0"/>
          </a:p>
          <a:p>
            <a:endParaRPr kumimoji="1" lang="en-US" altLang="ja-JP" sz="1200" dirty="0"/>
          </a:p>
        </p:txBody>
      </p:sp>
      <p:pic>
        <p:nvPicPr>
          <p:cNvPr id="31" name="図 30">
            <a:extLst>
              <a:ext uri="{FF2B5EF4-FFF2-40B4-BE49-F238E27FC236}">
                <a16:creationId xmlns:a16="http://schemas.microsoft.com/office/drawing/2014/main" id="{25219AA0-CC4D-2DC5-0955-C69713E10645}"/>
              </a:ext>
            </a:extLst>
          </p:cNvPr>
          <p:cNvPicPr>
            <a:picLocks noChangeAspect="1"/>
          </p:cNvPicPr>
          <p:nvPr/>
        </p:nvPicPr>
        <p:blipFill>
          <a:blip r:embed="rId8"/>
          <a:stretch>
            <a:fillRect/>
          </a:stretch>
        </p:blipFill>
        <p:spPr>
          <a:xfrm>
            <a:off x="569931" y="1229224"/>
            <a:ext cx="1516594" cy="987635"/>
          </a:xfrm>
          <a:prstGeom prst="rect">
            <a:avLst/>
          </a:prstGeom>
        </p:spPr>
      </p:pic>
      <p:sp>
        <p:nvSpPr>
          <p:cNvPr id="32" name="テキスト ボックス 31">
            <a:extLst>
              <a:ext uri="{FF2B5EF4-FFF2-40B4-BE49-F238E27FC236}">
                <a16:creationId xmlns:a16="http://schemas.microsoft.com/office/drawing/2014/main" id="{4E2FEC8B-4F45-0D85-F4D0-1792A30B169E}"/>
              </a:ext>
            </a:extLst>
          </p:cNvPr>
          <p:cNvSpPr txBox="1"/>
          <p:nvPr/>
        </p:nvSpPr>
        <p:spPr>
          <a:xfrm>
            <a:off x="2292171" y="1230316"/>
            <a:ext cx="6484911" cy="1015663"/>
          </a:xfrm>
          <a:prstGeom prst="rect">
            <a:avLst/>
          </a:prstGeom>
          <a:noFill/>
        </p:spPr>
        <p:txBody>
          <a:bodyPr wrap="square" rtlCol="0">
            <a:spAutoFit/>
          </a:bodyPr>
          <a:lstStyle/>
          <a:p>
            <a:r>
              <a:rPr kumimoji="1" lang="ja-JP" altLang="en-US" sz="1200" dirty="0"/>
              <a:t>ポイント型ギフトカード。</a:t>
            </a:r>
            <a:endParaRPr kumimoji="1" lang="en-US" altLang="ja-JP" sz="1200" dirty="0"/>
          </a:p>
          <a:p>
            <a:r>
              <a:rPr kumimoji="1" lang="ja-JP" altLang="en-US" sz="1200" dirty="0"/>
              <a:t>記念品・成約特典・ギフト全般など様々なシーンにご利用頂けます。</a:t>
            </a:r>
            <a:r>
              <a:rPr kumimoji="1" lang="ja-JP" altLang="en-US" sz="1200" dirty="0">
                <a:solidFill>
                  <a:srgbClr val="FF0000"/>
                </a:solidFill>
              </a:rPr>
              <a:t>複数選択が可能</a:t>
            </a:r>
            <a:r>
              <a:rPr kumimoji="1" lang="ja-JP" altLang="en-US" sz="1200" dirty="0"/>
              <a:t>です。</a:t>
            </a:r>
            <a:endParaRPr kumimoji="1" lang="en-US" altLang="ja-JP" sz="1200" dirty="0"/>
          </a:p>
          <a:p>
            <a:r>
              <a:rPr kumimoji="1" lang="ja-JP" altLang="en-US" sz="1200" dirty="0"/>
              <a:t>自社システムで運用しているので、</a:t>
            </a:r>
            <a:r>
              <a:rPr kumimoji="1" lang="ja-JP" altLang="en-US" sz="1200" dirty="0">
                <a:solidFill>
                  <a:srgbClr val="FF0000"/>
                </a:solidFill>
              </a:rPr>
              <a:t>お好きなポイントを設定</a:t>
            </a:r>
            <a:r>
              <a:rPr kumimoji="1" lang="ja-JP" altLang="en-US" sz="1200" dirty="0"/>
              <a:t>することも可能です。</a:t>
            </a:r>
            <a:endParaRPr kumimoji="1" lang="en-US" altLang="ja-JP" sz="1200" dirty="0"/>
          </a:p>
          <a:p>
            <a:endParaRPr kumimoji="1" lang="en-US" altLang="ja-JP" sz="1200" dirty="0"/>
          </a:p>
          <a:p>
            <a:r>
              <a:rPr kumimoji="1" lang="ja-JP" altLang="en-US" sz="1200" dirty="0"/>
              <a:t>掲載アイテム数：約７０００アイテム</a:t>
            </a:r>
          </a:p>
        </p:txBody>
      </p:sp>
      <p:sp>
        <p:nvSpPr>
          <p:cNvPr id="33" name="テキスト ボックス 32">
            <a:extLst>
              <a:ext uri="{FF2B5EF4-FFF2-40B4-BE49-F238E27FC236}">
                <a16:creationId xmlns:a16="http://schemas.microsoft.com/office/drawing/2014/main" id="{38036616-8E01-4B34-9912-59E01FD4AD7C}"/>
              </a:ext>
            </a:extLst>
          </p:cNvPr>
          <p:cNvSpPr txBox="1"/>
          <p:nvPr/>
        </p:nvSpPr>
        <p:spPr>
          <a:xfrm>
            <a:off x="496128" y="935736"/>
            <a:ext cx="2131571" cy="307777"/>
          </a:xfrm>
          <a:prstGeom prst="rect">
            <a:avLst/>
          </a:prstGeom>
          <a:noFill/>
        </p:spPr>
        <p:txBody>
          <a:bodyPr wrap="square" rtlCol="0">
            <a:spAutoFit/>
          </a:bodyPr>
          <a:lstStyle/>
          <a:p>
            <a:r>
              <a:rPr kumimoji="1" lang="ja-JP" altLang="en-US" sz="1400" b="1" dirty="0"/>
              <a:t>メモリカギフトカード</a:t>
            </a:r>
          </a:p>
        </p:txBody>
      </p:sp>
      <p:sp>
        <p:nvSpPr>
          <p:cNvPr id="34" name="テキスト ボックス 33">
            <a:extLst>
              <a:ext uri="{FF2B5EF4-FFF2-40B4-BE49-F238E27FC236}">
                <a16:creationId xmlns:a16="http://schemas.microsoft.com/office/drawing/2014/main" id="{6832EE6E-BC3A-11D2-4111-6A3141035F0E}"/>
              </a:ext>
            </a:extLst>
          </p:cNvPr>
          <p:cNvSpPr txBox="1"/>
          <p:nvPr/>
        </p:nvSpPr>
        <p:spPr>
          <a:xfrm>
            <a:off x="569931" y="2337615"/>
            <a:ext cx="3129498" cy="307777"/>
          </a:xfrm>
          <a:prstGeom prst="rect">
            <a:avLst/>
          </a:prstGeom>
          <a:noFill/>
        </p:spPr>
        <p:txBody>
          <a:bodyPr wrap="square" rtlCol="0">
            <a:spAutoFit/>
          </a:bodyPr>
          <a:lstStyle/>
          <a:p>
            <a:r>
              <a:rPr kumimoji="1" lang="ja-JP" altLang="en-US" sz="1400" b="1" dirty="0"/>
              <a:t>マイハートプラスギフトカード</a:t>
            </a:r>
          </a:p>
        </p:txBody>
      </p:sp>
      <p:sp>
        <p:nvSpPr>
          <p:cNvPr id="35" name="テキスト ボックス 34">
            <a:extLst>
              <a:ext uri="{FF2B5EF4-FFF2-40B4-BE49-F238E27FC236}">
                <a16:creationId xmlns:a16="http://schemas.microsoft.com/office/drawing/2014/main" id="{D12DB744-CC24-D01E-FAAD-487DC57941D0}"/>
              </a:ext>
            </a:extLst>
          </p:cNvPr>
          <p:cNvSpPr txBox="1"/>
          <p:nvPr/>
        </p:nvSpPr>
        <p:spPr>
          <a:xfrm>
            <a:off x="632958" y="3744048"/>
            <a:ext cx="2131571" cy="307777"/>
          </a:xfrm>
          <a:prstGeom prst="rect">
            <a:avLst/>
          </a:prstGeom>
          <a:noFill/>
        </p:spPr>
        <p:txBody>
          <a:bodyPr wrap="square" rtlCol="0">
            <a:spAutoFit/>
          </a:bodyPr>
          <a:lstStyle/>
          <a:p>
            <a:r>
              <a:rPr kumimoji="1" lang="ja-JP" altLang="en-US" sz="1400" b="1" dirty="0"/>
              <a:t>ベビボ　ギフトカード</a:t>
            </a:r>
          </a:p>
        </p:txBody>
      </p:sp>
      <p:sp>
        <p:nvSpPr>
          <p:cNvPr id="36" name="テキスト ボックス 35">
            <a:extLst>
              <a:ext uri="{FF2B5EF4-FFF2-40B4-BE49-F238E27FC236}">
                <a16:creationId xmlns:a16="http://schemas.microsoft.com/office/drawing/2014/main" id="{8FAD985E-12B7-8A8B-6C5C-28B6526306B0}"/>
              </a:ext>
            </a:extLst>
          </p:cNvPr>
          <p:cNvSpPr txBox="1"/>
          <p:nvPr/>
        </p:nvSpPr>
        <p:spPr>
          <a:xfrm>
            <a:off x="569931" y="5040192"/>
            <a:ext cx="2409868" cy="307777"/>
          </a:xfrm>
          <a:prstGeom prst="rect">
            <a:avLst/>
          </a:prstGeom>
          <a:noFill/>
        </p:spPr>
        <p:txBody>
          <a:bodyPr wrap="square" rtlCol="0">
            <a:spAutoFit/>
          </a:bodyPr>
          <a:lstStyle/>
          <a:p>
            <a:r>
              <a:rPr kumimoji="1" lang="ja-JP" altLang="en-US" sz="1400" b="1" dirty="0"/>
              <a:t>ザ・フード　ギフトカード</a:t>
            </a:r>
          </a:p>
        </p:txBody>
      </p:sp>
      <p:pic>
        <p:nvPicPr>
          <p:cNvPr id="40" name="図 39">
            <a:extLst>
              <a:ext uri="{FF2B5EF4-FFF2-40B4-BE49-F238E27FC236}">
                <a16:creationId xmlns:a16="http://schemas.microsoft.com/office/drawing/2014/main" id="{EE8EBE98-F1D7-0607-3CF4-EA2C61FCAAD2}"/>
              </a:ext>
            </a:extLst>
          </p:cNvPr>
          <p:cNvPicPr>
            <a:picLocks noChangeAspect="1"/>
          </p:cNvPicPr>
          <p:nvPr/>
        </p:nvPicPr>
        <p:blipFill>
          <a:blip r:embed="rId9"/>
          <a:stretch>
            <a:fillRect/>
          </a:stretch>
        </p:blipFill>
        <p:spPr>
          <a:xfrm>
            <a:off x="8762705" y="4211293"/>
            <a:ext cx="377155" cy="371120"/>
          </a:xfrm>
          <a:prstGeom prst="rect">
            <a:avLst/>
          </a:prstGeom>
        </p:spPr>
      </p:pic>
      <p:pic>
        <p:nvPicPr>
          <p:cNvPr id="41" name="図 40">
            <a:extLst>
              <a:ext uri="{FF2B5EF4-FFF2-40B4-BE49-F238E27FC236}">
                <a16:creationId xmlns:a16="http://schemas.microsoft.com/office/drawing/2014/main" id="{F7DEC10F-17FF-80A5-6092-75030D01E234}"/>
              </a:ext>
            </a:extLst>
          </p:cNvPr>
          <p:cNvPicPr>
            <a:picLocks noChangeAspect="1"/>
          </p:cNvPicPr>
          <p:nvPr/>
        </p:nvPicPr>
        <p:blipFill>
          <a:blip r:embed="rId10"/>
          <a:stretch>
            <a:fillRect/>
          </a:stretch>
        </p:blipFill>
        <p:spPr>
          <a:xfrm>
            <a:off x="8777082" y="5732257"/>
            <a:ext cx="388654" cy="382485"/>
          </a:xfrm>
          <a:prstGeom prst="rect">
            <a:avLst/>
          </a:prstGeom>
        </p:spPr>
      </p:pic>
      <p:sp>
        <p:nvSpPr>
          <p:cNvPr id="42" name="テキスト ボックス 41">
            <a:extLst>
              <a:ext uri="{FF2B5EF4-FFF2-40B4-BE49-F238E27FC236}">
                <a16:creationId xmlns:a16="http://schemas.microsoft.com/office/drawing/2014/main" id="{B041C866-C1E8-B3AE-25EC-5B74B25A8D86}"/>
              </a:ext>
            </a:extLst>
          </p:cNvPr>
          <p:cNvSpPr txBox="1"/>
          <p:nvPr/>
        </p:nvSpPr>
        <p:spPr>
          <a:xfrm>
            <a:off x="5601200" y="1974626"/>
            <a:ext cx="3823207" cy="276999"/>
          </a:xfrm>
          <a:prstGeom prst="rect">
            <a:avLst/>
          </a:prstGeom>
          <a:noFill/>
        </p:spPr>
        <p:txBody>
          <a:bodyPr wrap="square">
            <a:spAutoFit/>
          </a:bodyPr>
          <a:lstStyle/>
          <a:p>
            <a:r>
              <a:rPr lang="en-US" altLang="ja-JP" sz="1200" b="0" i="0" u="sng" strike="noStrike" dirty="0">
                <a:solidFill>
                  <a:srgbClr val="0000FF"/>
                </a:solidFill>
                <a:effectLst/>
                <a:latin typeface="Courier New" panose="02070309020205020404" pitchFamily="49" charset="0"/>
                <a:ea typeface="ＭＳ Ｐゴシック" panose="020B0600070205080204" pitchFamily="50" charset="-128"/>
                <a:cs typeface="Courier New" panose="02070309020205020404" pitchFamily="49" charset="0"/>
                <a:hlinkClick r:id="rId11"/>
              </a:rPr>
              <a:t>https://gift.memorica.jp/loire_demo</a:t>
            </a:r>
            <a:r>
              <a:rPr lang="en-US" altLang="ja-JP" sz="1200" dirty="0">
                <a:latin typeface="Courier New" panose="02070309020205020404" pitchFamily="49" charset="0"/>
                <a:cs typeface="Courier New" panose="02070309020205020404" pitchFamily="49" charset="0"/>
              </a:rPr>
              <a:t> </a:t>
            </a:r>
            <a:endParaRPr lang="ja-JP" altLang="en-US" sz="1200" u="sng" dirty="0">
              <a:latin typeface="Courier New" panose="02070309020205020404" pitchFamily="49" charset="0"/>
              <a:cs typeface="Courier New" panose="02070309020205020404" pitchFamily="49" charset="0"/>
            </a:endParaRPr>
          </a:p>
        </p:txBody>
      </p:sp>
      <p:pic>
        <p:nvPicPr>
          <p:cNvPr id="43" name="図 42">
            <a:extLst>
              <a:ext uri="{FF2B5EF4-FFF2-40B4-BE49-F238E27FC236}">
                <a16:creationId xmlns:a16="http://schemas.microsoft.com/office/drawing/2014/main" id="{6C160C1E-2B1D-F09D-AE11-3F241AF27A0B}"/>
              </a:ext>
            </a:extLst>
          </p:cNvPr>
          <p:cNvPicPr>
            <a:picLocks noChangeAspect="1"/>
          </p:cNvPicPr>
          <p:nvPr/>
        </p:nvPicPr>
        <p:blipFill>
          <a:blip r:embed="rId12"/>
          <a:stretch>
            <a:fillRect/>
          </a:stretch>
        </p:blipFill>
        <p:spPr>
          <a:xfrm>
            <a:off x="8706664" y="1633957"/>
            <a:ext cx="359360" cy="359360"/>
          </a:xfrm>
          <a:prstGeom prst="rect">
            <a:avLst/>
          </a:prstGeom>
        </p:spPr>
      </p:pic>
      <p:sp>
        <p:nvSpPr>
          <p:cNvPr id="44" name="テキスト ボックス 43">
            <a:extLst>
              <a:ext uri="{FF2B5EF4-FFF2-40B4-BE49-F238E27FC236}">
                <a16:creationId xmlns:a16="http://schemas.microsoft.com/office/drawing/2014/main" id="{1DDEF91D-AE6D-0ACD-0EAF-BD3476536274}"/>
              </a:ext>
            </a:extLst>
          </p:cNvPr>
          <p:cNvSpPr txBox="1"/>
          <p:nvPr/>
        </p:nvSpPr>
        <p:spPr>
          <a:xfrm>
            <a:off x="4930640" y="3076201"/>
            <a:ext cx="4054763" cy="276999"/>
          </a:xfrm>
          <a:prstGeom prst="rect">
            <a:avLst/>
          </a:prstGeom>
          <a:noFill/>
        </p:spPr>
        <p:txBody>
          <a:bodyPr wrap="square">
            <a:spAutoFit/>
          </a:bodyPr>
          <a:lstStyle/>
          <a:p>
            <a:r>
              <a:rPr lang="en-US" altLang="ja-JP" sz="1200" b="0" i="0" u="sng" strike="noStrike" dirty="0">
                <a:solidFill>
                  <a:srgbClr val="0563C1"/>
                </a:solidFill>
                <a:effectLst/>
                <a:latin typeface="Courier New" panose="02070309020205020404" pitchFamily="49" charset="0"/>
                <a:ea typeface="游ゴシック" panose="020B0400000000000000" pitchFamily="50" charset="-128"/>
                <a:cs typeface="Courier New" panose="02070309020205020404" pitchFamily="49" charset="0"/>
                <a:hlinkClick r:id="rId13"/>
              </a:rPr>
              <a:t>https://gift.memorica.jp/myheart_forest</a:t>
            </a:r>
            <a:r>
              <a:rPr lang="en-US" altLang="ja-JP" sz="1200" dirty="0">
                <a:latin typeface="Courier New" panose="02070309020205020404" pitchFamily="49" charset="0"/>
                <a:cs typeface="Courier New" panose="02070309020205020404" pitchFamily="49" charset="0"/>
              </a:rPr>
              <a:t> </a:t>
            </a:r>
            <a:endParaRPr lang="ja-JP" altLang="en-US" sz="1200" dirty="0">
              <a:latin typeface="Courier New" panose="02070309020205020404" pitchFamily="49" charset="0"/>
              <a:cs typeface="Courier New" panose="02070309020205020404" pitchFamily="49" charset="0"/>
            </a:endParaRPr>
          </a:p>
        </p:txBody>
      </p:sp>
      <p:sp>
        <p:nvSpPr>
          <p:cNvPr id="45" name="テキスト ボックス 44">
            <a:extLst>
              <a:ext uri="{FF2B5EF4-FFF2-40B4-BE49-F238E27FC236}">
                <a16:creationId xmlns:a16="http://schemas.microsoft.com/office/drawing/2014/main" id="{9DDE5A22-BD6A-4AC9-63FB-61FA5D254E96}"/>
              </a:ext>
            </a:extLst>
          </p:cNvPr>
          <p:cNvSpPr txBox="1"/>
          <p:nvPr/>
        </p:nvSpPr>
        <p:spPr>
          <a:xfrm>
            <a:off x="3938253" y="3345096"/>
            <a:ext cx="4838829" cy="276999"/>
          </a:xfrm>
          <a:prstGeom prst="rect">
            <a:avLst/>
          </a:prstGeom>
          <a:noFill/>
        </p:spPr>
        <p:txBody>
          <a:bodyPr wrap="square">
            <a:spAutoFit/>
          </a:bodyPr>
          <a:lstStyle/>
          <a:p>
            <a:r>
              <a:rPr lang="en-US" altLang="ja-JP" sz="1200" b="0" i="0" u="sng" strike="noStrike" dirty="0">
                <a:solidFill>
                  <a:srgbClr val="0563C1"/>
                </a:solidFill>
                <a:effectLst/>
                <a:latin typeface="Courier New" panose="02070309020205020404" pitchFamily="49" charset="0"/>
                <a:ea typeface="游ゴシック" panose="020B0400000000000000" pitchFamily="50" charset="-128"/>
                <a:cs typeface="Courier New" panose="02070309020205020404" pitchFamily="49" charset="0"/>
                <a:hlinkClick r:id="rId14"/>
              </a:rPr>
              <a:t>https://loire.ne.jp/WebBook/K406/index.html#page=1</a:t>
            </a:r>
            <a:r>
              <a:rPr lang="en-US" altLang="ja-JP" sz="1200" dirty="0">
                <a:latin typeface="Courier New" panose="02070309020205020404" pitchFamily="49" charset="0"/>
                <a:cs typeface="Courier New" panose="02070309020205020404" pitchFamily="49" charset="0"/>
              </a:rPr>
              <a:t> </a:t>
            </a:r>
            <a:endParaRPr lang="ja-JP" altLang="en-US" sz="1200" dirty="0">
              <a:latin typeface="Courier New" panose="02070309020205020404" pitchFamily="49" charset="0"/>
              <a:cs typeface="Courier New" panose="02070309020205020404" pitchFamily="49" charset="0"/>
            </a:endParaRPr>
          </a:p>
        </p:txBody>
      </p:sp>
      <p:pic>
        <p:nvPicPr>
          <p:cNvPr id="46" name="図 45">
            <a:extLst>
              <a:ext uri="{FF2B5EF4-FFF2-40B4-BE49-F238E27FC236}">
                <a16:creationId xmlns:a16="http://schemas.microsoft.com/office/drawing/2014/main" id="{00411FAB-4520-3E40-8D35-9B5EF04B6274}"/>
              </a:ext>
            </a:extLst>
          </p:cNvPr>
          <p:cNvPicPr>
            <a:picLocks noChangeAspect="1"/>
          </p:cNvPicPr>
          <p:nvPr/>
        </p:nvPicPr>
        <p:blipFill>
          <a:blip r:embed="rId15"/>
          <a:stretch>
            <a:fillRect/>
          </a:stretch>
        </p:blipFill>
        <p:spPr>
          <a:xfrm>
            <a:off x="8769347" y="2731137"/>
            <a:ext cx="383181" cy="373030"/>
          </a:xfrm>
          <a:prstGeom prst="rect">
            <a:avLst/>
          </a:prstGeom>
        </p:spPr>
      </p:pic>
    </p:spTree>
    <p:extLst>
      <p:ext uri="{BB962C8B-B14F-4D97-AF65-F5344CB8AC3E}">
        <p14:creationId xmlns:p14="http://schemas.microsoft.com/office/powerpoint/2010/main" val="1388928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747B2-6C11-0348-4C7A-2BAF2E2DB696}"/>
            </a:ext>
          </a:extLst>
        </p:cNvPr>
        <p:cNvGrpSpPr/>
        <p:nvPr/>
      </p:nvGrpSpPr>
      <p:grpSpPr>
        <a:xfrm>
          <a:off x="0" y="0"/>
          <a:ext cx="0" cy="0"/>
          <a:chOff x="0" y="0"/>
          <a:chExt cx="0" cy="0"/>
        </a:xfrm>
      </p:grpSpPr>
      <p:cxnSp>
        <p:nvCxnSpPr>
          <p:cNvPr id="11" name="直線コネクタ 10">
            <a:extLst>
              <a:ext uri="{FF2B5EF4-FFF2-40B4-BE49-F238E27FC236}">
                <a16:creationId xmlns:a16="http://schemas.microsoft.com/office/drawing/2014/main" id="{86E1E0BA-3968-926B-A7FA-595A5B779BE3}"/>
              </a:ext>
            </a:extLst>
          </p:cNvPr>
          <p:cNvCxnSpPr/>
          <p:nvPr/>
        </p:nvCxnSpPr>
        <p:spPr>
          <a:xfrm>
            <a:off x="695866" y="759585"/>
            <a:ext cx="8658962"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DA2CC403-5970-88DC-3E2B-75FBB5CAE44F}"/>
              </a:ext>
            </a:extLst>
          </p:cNvPr>
          <p:cNvSpPr txBox="1"/>
          <p:nvPr/>
        </p:nvSpPr>
        <p:spPr>
          <a:xfrm>
            <a:off x="1191449" y="6433788"/>
            <a:ext cx="2747193" cy="215444"/>
          </a:xfrm>
          <a:prstGeom prst="rect">
            <a:avLst/>
          </a:prstGeom>
          <a:noFill/>
        </p:spPr>
        <p:txBody>
          <a:bodyPr wrap="square" rtlCol="0">
            <a:spAutoFit/>
          </a:bodyPr>
          <a:lstStyle/>
          <a:p>
            <a:pPr algn="ctr"/>
            <a:r>
              <a:rPr lang="en-US" altLang="ja-JP" sz="800" dirty="0">
                <a:solidFill>
                  <a:schemeClr val="bg1">
                    <a:lumMod val="50000"/>
                  </a:schemeClr>
                </a:solidFill>
                <a:latin typeface="Meiryo UI" panose="020B0604030504040204" pitchFamily="50" charset="-128"/>
                <a:ea typeface="Meiryo UI" panose="020B0604030504040204" pitchFamily="50" charset="-128"/>
              </a:rPr>
              <a:t>C</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opyright©2024</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Loire</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All</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Rights</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Reserved</a:t>
            </a:r>
            <a:endParaRPr kumimoji="1" lang="ja-JP" altLang="en-US" sz="800" dirty="0">
              <a:solidFill>
                <a:schemeClr val="bg1">
                  <a:lumMod val="50000"/>
                </a:schemeClr>
              </a:solidFill>
              <a:latin typeface="Meiryo UI" panose="020B0604030504040204" pitchFamily="50" charset="-128"/>
              <a:ea typeface="Meiryo UI" panose="020B0604030504040204" pitchFamily="50" charset="-128"/>
            </a:endParaRPr>
          </a:p>
        </p:txBody>
      </p:sp>
      <p:cxnSp>
        <p:nvCxnSpPr>
          <p:cNvPr id="19" name="直線コネクタ 18">
            <a:extLst>
              <a:ext uri="{FF2B5EF4-FFF2-40B4-BE49-F238E27FC236}">
                <a16:creationId xmlns:a16="http://schemas.microsoft.com/office/drawing/2014/main" id="{010A4383-2A28-8EB0-B3B0-FFDB229EFCAA}"/>
              </a:ext>
            </a:extLst>
          </p:cNvPr>
          <p:cNvCxnSpPr/>
          <p:nvPr/>
        </p:nvCxnSpPr>
        <p:spPr>
          <a:xfrm>
            <a:off x="72347" y="759585"/>
            <a:ext cx="9906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図 4">
            <a:extLst>
              <a:ext uri="{FF2B5EF4-FFF2-40B4-BE49-F238E27FC236}">
                <a16:creationId xmlns:a16="http://schemas.microsoft.com/office/drawing/2014/main" id="{8BFB1CAC-C8AF-BF49-703E-97CF6F8EAB91}"/>
              </a:ext>
            </a:extLst>
          </p:cNvPr>
          <p:cNvPicPr>
            <a:picLocks noChangeAspect="1"/>
          </p:cNvPicPr>
          <p:nvPr/>
        </p:nvPicPr>
        <p:blipFill>
          <a:blip r:embed="rId2"/>
          <a:stretch>
            <a:fillRect/>
          </a:stretch>
        </p:blipFill>
        <p:spPr>
          <a:xfrm>
            <a:off x="354768" y="6433262"/>
            <a:ext cx="836681" cy="287978"/>
          </a:xfrm>
          <a:prstGeom prst="rect">
            <a:avLst/>
          </a:prstGeom>
        </p:spPr>
      </p:pic>
      <p:sp>
        <p:nvSpPr>
          <p:cNvPr id="7" name="正方形/長方形 6">
            <a:extLst>
              <a:ext uri="{FF2B5EF4-FFF2-40B4-BE49-F238E27FC236}">
                <a16:creationId xmlns:a16="http://schemas.microsoft.com/office/drawing/2014/main" id="{2EE0F56B-825E-FAA8-D74F-FA1FC5BDE060}"/>
              </a:ext>
            </a:extLst>
          </p:cNvPr>
          <p:cNvSpPr/>
          <p:nvPr/>
        </p:nvSpPr>
        <p:spPr>
          <a:xfrm>
            <a:off x="-1" y="0"/>
            <a:ext cx="9905999" cy="80945"/>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9838B6AB-4D8E-7E5E-E696-26D7B238AFA3}"/>
              </a:ext>
            </a:extLst>
          </p:cNvPr>
          <p:cNvSpPr/>
          <p:nvPr/>
        </p:nvSpPr>
        <p:spPr>
          <a:xfrm>
            <a:off x="-28572" y="6755770"/>
            <a:ext cx="9905999" cy="80945"/>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3778DCAA-36EB-822C-EF8D-B4355BE8FF2B}"/>
              </a:ext>
            </a:extLst>
          </p:cNvPr>
          <p:cNvSpPr txBox="1"/>
          <p:nvPr/>
        </p:nvSpPr>
        <p:spPr>
          <a:xfrm>
            <a:off x="344488" y="313492"/>
            <a:ext cx="9073008" cy="461665"/>
          </a:xfrm>
          <a:prstGeom prst="rect">
            <a:avLst/>
          </a:prstGeom>
          <a:noFill/>
        </p:spPr>
        <p:txBody>
          <a:bodyPr wrap="square" rtlCol="0">
            <a:spAutoFit/>
          </a:bodyPr>
          <a:lstStyle/>
          <a:p>
            <a:pPr algn="l"/>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メモリカシリーズのご紹介</a:t>
            </a:r>
          </a:p>
        </p:txBody>
      </p:sp>
      <p:pic>
        <p:nvPicPr>
          <p:cNvPr id="14" name="図 13">
            <a:extLst>
              <a:ext uri="{FF2B5EF4-FFF2-40B4-BE49-F238E27FC236}">
                <a16:creationId xmlns:a16="http://schemas.microsoft.com/office/drawing/2014/main" id="{C6589FCD-367B-9680-082A-06D54FC2791F}"/>
              </a:ext>
            </a:extLst>
          </p:cNvPr>
          <p:cNvPicPr>
            <a:picLocks noChangeAspect="1"/>
          </p:cNvPicPr>
          <p:nvPr/>
        </p:nvPicPr>
        <p:blipFill>
          <a:blip r:embed="rId3"/>
          <a:stretch>
            <a:fillRect/>
          </a:stretch>
        </p:blipFill>
        <p:spPr>
          <a:xfrm>
            <a:off x="581417" y="2633436"/>
            <a:ext cx="1516594" cy="986341"/>
          </a:xfrm>
          <a:prstGeom prst="rect">
            <a:avLst/>
          </a:prstGeom>
        </p:spPr>
      </p:pic>
      <p:pic>
        <p:nvPicPr>
          <p:cNvPr id="15" name="図 14">
            <a:extLst>
              <a:ext uri="{FF2B5EF4-FFF2-40B4-BE49-F238E27FC236}">
                <a16:creationId xmlns:a16="http://schemas.microsoft.com/office/drawing/2014/main" id="{B4BB697A-0FD3-08D0-FA0C-4906BF37D2C2}"/>
              </a:ext>
            </a:extLst>
          </p:cNvPr>
          <p:cNvPicPr>
            <a:picLocks noChangeAspect="1"/>
          </p:cNvPicPr>
          <p:nvPr/>
        </p:nvPicPr>
        <p:blipFill>
          <a:blip r:embed="rId4"/>
          <a:stretch>
            <a:fillRect/>
          </a:stretch>
        </p:blipFill>
        <p:spPr>
          <a:xfrm>
            <a:off x="581417" y="4006118"/>
            <a:ext cx="1528080" cy="981811"/>
          </a:xfrm>
          <a:prstGeom prst="rect">
            <a:avLst/>
          </a:prstGeom>
        </p:spPr>
      </p:pic>
      <p:sp>
        <p:nvSpPr>
          <p:cNvPr id="16" name="テキスト ボックス 15">
            <a:extLst>
              <a:ext uri="{FF2B5EF4-FFF2-40B4-BE49-F238E27FC236}">
                <a16:creationId xmlns:a16="http://schemas.microsoft.com/office/drawing/2014/main" id="{3551BAFF-AFD3-E1AA-4B38-A56693ED12B7}"/>
              </a:ext>
            </a:extLst>
          </p:cNvPr>
          <p:cNvSpPr txBox="1"/>
          <p:nvPr/>
        </p:nvSpPr>
        <p:spPr>
          <a:xfrm>
            <a:off x="2292172" y="4001206"/>
            <a:ext cx="6484910" cy="1015663"/>
          </a:xfrm>
          <a:prstGeom prst="rect">
            <a:avLst/>
          </a:prstGeom>
          <a:noFill/>
        </p:spPr>
        <p:txBody>
          <a:bodyPr wrap="square" rtlCol="0">
            <a:spAutoFit/>
          </a:bodyPr>
          <a:lstStyle/>
          <a:p>
            <a:r>
              <a:rPr kumimoji="1" lang="ja-JP" altLang="en-US" sz="1200" dirty="0"/>
              <a:t>ポイント型ギフトカード。</a:t>
            </a:r>
            <a:endParaRPr kumimoji="1" lang="en-US" altLang="ja-JP" sz="1200" dirty="0"/>
          </a:p>
          <a:p>
            <a:r>
              <a:rPr kumimoji="1" lang="ja-JP" altLang="en-US" sz="1200" dirty="0">
                <a:solidFill>
                  <a:srgbClr val="FF0000"/>
                </a:solidFill>
              </a:rPr>
              <a:t>出産祝い・内祝い</a:t>
            </a:r>
            <a:r>
              <a:rPr kumimoji="1" lang="ja-JP" altLang="en-US" sz="1200" dirty="0"/>
              <a:t>にお喜び頂けます。</a:t>
            </a:r>
            <a:endParaRPr kumimoji="1" lang="en-US" altLang="ja-JP" sz="1200" dirty="0"/>
          </a:p>
          <a:p>
            <a:r>
              <a:rPr kumimoji="1" lang="ja-JP" altLang="en-US" sz="1200" dirty="0"/>
              <a:t>メモリカ同様、複数選択が可能です。</a:t>
            </a:r>
            <a:endParaRPr kumimoji="1" lang="en-US" altLang="ja-JP" sz="1200" dirty="0"/>
          </a:p>
          <a:p>
            <a:endParaRPr kumimoji="1" lang="en-US" altLang="ja-JP" sz="1200" dirty="0"/>
          </a:p>
          <a:p>
            <a:r>
              <a:rPr kumimoji="1" lang="ja-JP" altLang="en-US" sz="1200" dirty="0"/>
              <a:t>掲載アイテム数：約７０００アイテム</a:t>
            </a:r>
          </a:p>
        </p:txBody>
      </p:sp>
      <p:pic>
        <p:nvPicPr>
          <p:cNvPr id="18" name="図 17">
            <a:extLst>
              <a:ext uri="{FF2B5EF4-FFF2-40B4-BE49-F238E27FC236}">
                <a16:creationId xmlns:a16="http://schemas.microsoft.com/office/drawing/2014/main" id="{E2BD07C0-89C9-DB45-FEA2-939D33C9F387}"/>
              </a:ext>
            </a:extLst>
          </p:cNvPr>
          <p:cNvPicPr>
            <a:picLocks noChangeAspect="1"/>
          </p:cNvPicPr>
          <p:nvPr/>
        </p:nvPicPr>
        <p:blipFill>
          <a:blip r:embed="rId5"/>
          <a:stretch>
            <a:fillRect/>
          </a:stretch>
        </p:blipFill>
        <p:spPr>
          <a:xfrm>
            <a:off x="581417" y="5301398"/>
            <a:ext cx="1528080" cy="986340"/>
          </a:xfrm>
          <a:prstGeom prst="rect">
            <a:avLst/>
          </a:prstGeom>
        </p:spPr>
      </p:pic>
      <p:sp>
        <p:nvSpPr>
          <p:cNvPr id="21" name="テキスト ボックス 20">
            <a:extLst>
              <a:ext uri="{FF2B5EF4-FFF2-40B4-BE49-F238E27FC236}">
                <a16:creationId xmlns:a16="http://schemas.microsoft.com/office/drawing/2014/main" id="{C6F6FE42-9FBA-5433-0237-F630BB6EDD7D}"/>
              </a:ext>
            </a:extLst>
          </p:cNvPr>
          <p:cNvSpPr txBox="1"/>
          <p:nvPr/>
        </p:nvSpPr>
        <p:spPr>
          <a:xfrm>
            <a:off x="2309352" y="5301398"/>
            <a:ext cx="6583695" cy="1015663"/>
          </a:xfrm>
          <a:prstGeom prst="rect">
            <a:avLst/>
          </a:prstGeom>
          <a:noFill/>
        </p:spPr>
        <p:txBody>
          <a:bodyPr wrap="square" rtlCol="0">
            <a:spAutoFit/>
          </a:bodyPr>
          <a:lstStyle/>
          <a:p>
            <a:r>
              <a:rPr kumimoji="1" lang="ja-JP" altLang="en-US" sz="1200" dirty="0"/>
              <a:t>ポイント型ギフトカード。</a:t>
            </a:r>
            <a:endParaRPr kumimoji="1" lang="en-US" altLang="ja-JP" sz="1200" dirty="0"/>
          </a:p>
          <a:p>
            <a:r>
              <a:rPr lang="ja-JP" altLang="en-US" sz="1200" b="0" i="0" dirty="0">
                <a:solidFill>
                  <a:srgbClr val="FF0000"/>
                </a:solidFill>
                <a:effectLst/>
                <a:latin typeface="Courier New" panose="02070309020205020404" pitchFamily="49" charset="0"/>
              </a:rPr>
              <a:t>食品限定ギフトカード</a:t>
            </a:r>
            <a:r>
              <a:rPr lang="ja-JP" altLang="en-US" sz="1200" b="0" i="0" dirty="0">
                <a:solidFill>
                  <a:srgbClr val="000000"/>
                </a:solidFill>
                <a:effectLst/>
                <a:latin typeface="Courier New" panose="02070309020205020404" pitchFamily="49" charset="0"/>
              </a:rPr>
              <a:t>です。</a:t>
            </a:r>
            <a:endParaRPr lang="en-US" altLang="ja-JP" sz="1200" b="0" i="0" dirty="0">
              <a:solidFill>
                <a:srgbClr val="000000"/>
              </a:solidFill>
              <a:effectLst/>
              <a:latin typeface="Courier New" panose="02070309020205020404" pitchFamily="49" charset="0"/>
            </a:endParaRPr>
          </a:p>
          <a:p>
            <a:r>
              <a:rPr kumimoji="1" lang="ja-JP" altLang="en-US" sz="1200" dirty="0"/>
              <a:t>メモリカ同様に複数選択が可能です。</a:t>
            </a:r>
            <a:endParaRPr kumimoji="1" lang="en-US" altLang="ja-JP" sz="1200" dirty="0"/>
          </a:p>
          <a:p>
            <a:endParaRPr kumimoji="1" lang="en-US" altLang="ja-JP" sz="1200" dirty="0"/>
          </a:p>
          <a:p>
            <a:r>
              <a:rPr kumimoji="1" lang="ja-JP" altLang="en-US" sz="1200" dirty="0"/>
              <a:t>掲載アイテム数：約１０００アイテム</a:t>
            </a:r>
          </a:p>
        </p:txBody>
      </p:sp>
      <p:sp>
        <p:nvSpPr>
          <p:cNvPr id="28" name="テキスト ボックス 27">
            <a:extLst>
              <a:ext uri="{FF2B5EF4-FFF2-40B4-BE49-F238E27FC236}">
                <a16:creationId xmlns:a16="http://schemas.microsoft.com/office/drawing/2014/main" id="{DE70D144-4603-F6C0-DE1D-E1D95BC9ACA8}"/>
              </a:ext>
            </a:extLst>
          </p:cNvPr>
          <p:cNvSpPr txBox="1"/>
          <p:nvPr/>
        </p:nvSpPr>
        <p:spPr>
          <a:xfrm>
            <a:off x="5356817" y="6074580"/>
            <a:ext cx="3823207" cy="276999"/>
          </a:xfrm>
          <a:prstGeom prst="rect">
            <a:avLst/>
          </a:prstGeom>
          <a:noFill/>
        </p:spPr>
        <p:txBody>
          <a:bodyPr wrap="square" rtlCol="0">
            <a:spAutoFit/>
          </a:bodyPr>
          <a:lstStyle/>
          <a:p>
            <a:r>
              <a:rPr lang="en-US" altLang="ja-JP" sz="1200" b="0" i="0" u="none" strike="noStrike" dirty="0">
                <a:solidFill>
                  <a:srgbClr val="006BAC"/>
                </a:solidFill>
                <a:effectLst/>
                <a:latin typeface="Courier New" panose="02070309020205020404" pitchFamily="49" charset="0"/>
                <a:hlinkClick r:id="rId6"/>
              </a:rPr>
              <a:t>https://gift.memorica.jp/thefood</a:t>
            </a:r>
            <a:r>
              <a:rPr lang="en-US" altLang="ja-JP" sz="1200" b="0" i="0" u="none" strike="noStrike" dirty="0">
                <a:solidFill>
                  <a:srgbClr val="006BAC"/>
                </a:solidFill>
                <a:effectLst/>
                <a:latin typeface="Courier New" panose="02070309020205020404" pitchFamily="49" charset="0"/>
              </a:rPr>
              <a:t>_</a:t>
            </a:r>
            <a:r>
              <a:rPr lang="en-US" altLang="ja-JP" sz="1200" u="sng" dirty="0">
                <a:solidFill>
                  <a:srgbClr val="006BAC"/>
                </a:solidFill>
                <a:latin typeface="Courier New" panose="02070309020205020404" pitchFamily="49" charset="0"/>
              </a:rPr>
              <a:t>demo</a:t>
            </a:r>
            <a:endParaRPr kumimoji="1" lang="ja-JP" altLang="en-US" sz="1200" dirty="0"/>
          </a:p>
        </p:txBody>
      </p:sp>
      <p:sp>
        <p:nvSpPr>
          <p:cNvPr id="29" name="テキスト ボックス 28">
            <a:extLst>
              <a:ext uri="{FF2B5EF4-FFF2-40B4-BE49-F238E27FC236}">
                <a16:creationId xmlns:a16="http://schemas.microsoft.com/office/drawing/2014/main" id="{4C4BBB45-B223-B311-E4F9-C7F8F6B0CE61}"/>
              </a:ext>
            </a:extLst>
          </p:cNvPr>
          <p:cNvSpPr txBox="1"/>
          <p:nvPr/>
        </p:nvSpPr>
        <p:spPr>
          <a:xfrm>
            <a:off x="5527439" y="4571705"/>
            <a:ext cx="3823207" cy="287179"/>
          </a:xfrm>
          <a:prstGeom prst="rect">
            <a:avLst/>
          </a:prstGeom>
          <a:noFill/>
        </p:spPr>
        <p:txBody>
          <a:bodyPr wrap="square">
            <a:spAutoFit/>
          </a:bodyPr>
          <a:lstStyle/>
          <a:p>
            <a:r>
              <a:rPr lang="en-US" altLang="ja-JP" sz="1200" b="0" i="0" u="sng" strike="noStrike" dirty="0">
                <a:solidFill>
                  <a:srgbClr val="006BAC"/>
                </a:solidFill>
                <a:effectLst/>
                <a:latin typeface="Courier New" panose="02070309020205020404" pitchFamily="49" charset="0"/>
                <a:hlinkClick r:id="rId7"/>
              </a:rPr>
              <a:t>https://gift.memorica.jp/babybo</a:t>
            </a:r>
            <a:r>
              <a:rPr lang="en-US" altLang="ja-JP" sz="1200" b="0" i="0" u="sng" strike="noStrike" dirty="0">
                <a:solidFill>
                  <a:srgbClr val="006BAC"/>
                </a:solidFill>
                <a:effectLst/>
                <a:latin typeface="Courier New" panose="02070309020205020404" pitchFamily="49" charset="0"/>
              </a:rPr>
              <a:t>_</a:t>
            </a:r>
            <a:r>
              <a:rPr lang="en-US" altLang="ja-JP" sz="1200" u="sng" dirty="0">
                <a:solidFill>
                  <a:srgbClr val="006BAC"/>
                </a:solidFill>
                <a:latin typeface="Courier New" panose="02070309020205020404" pitchFamily="49" charset="0"/>
              </a:rPr>
              <a:t>demo</a:t>
            </a:r>
            <a:endParaRPr lang="ja-JP" altLang="en-US" sz="1200" u="sng" dirty="0"/>
          </a:p>
        </p:txBody>
      </p:sp>
      <p:sp>
        <p:nvSpPr>
          <p:cNvPr id="30" name="テキスト ボックス 29">
            <a:extLst>
              <a:ext uri="{FF2B5EF4-FFF2-40B4-BE49-F238E27FC236}">
                <a16:creationId xmlns:a16="http://schemas.microsoft.com/office/drawing/2014/main" id="{8C4B4A86-A284-D7D6-DE9A-CB4F653AFD53}"/>
              </a:ext>
            </a:extLst>
          </p:cNvPr>
          <p:cNvSpPr txBox="1"/>
          <p:nvPr/>
        </p:nvSpPr>
        <p:spPr>
          <a:xfrm>
            <a:off x="2277796" y="2638879"/>
            <a:ext cx="6499286" cy="646331"/>
          </a:xfrm>
          <a:prstGeom prst="rect">
            <a:avLst/>
          </a:prstGeom>
          <a:noFill/>
        </p:spPr>
        <p:txBody>
          <a:bodyPr wrap="square" rtlCol="0">
            <a:spAutoFit/>
          </a:bodyPr>
          <a:lstStyle/>
          <a:p>
            <a:r>
              <a:rPr kumimoji="1" lang="ja-JP" altLang="en-US" sz="1200" dirty="0"/>
              <a:t>選べるギフトのカード版。時代のニーズに合った形でギフトをお贈りいただけます。</a:t>
            </a:r>
            <a:endParaRPr kumimoji="1" lang="en-US" altLang="ja-JP" sz="1200" dirty="0"/>
          </a:p>
          <a:p>
            <a:r>
              <a:rPr kumimoji="1" lang="ja-JP" altLang="en-US" sz="1200" dirty="0"/>
              <a:t>２０００～５００００ポイントの全１３コース。</a:t>
            </a:r>
            <a:r>
              <a:rPr kumimoji="1" lang="ja-JP" altLang="en-US" sz="1200" dirty="0">
                <a:solidFill>
                  <a:srgbClr val="FF0000"/>
                </a:solidFill>
              </a:rPr>
              <a:t>掲載商品からお一つ</a:t>
            </a:r>
            <a:r>
              <a:rPr kumimoji="1" lang="ja-JP" altLang="en-US" sz="1200" dirty="0"/>
              <a:t>お選び頂けます</a:t>
            </a:r>
            <a:endParaRPr kumimoji="1" lang="en-US" altLang="ja-JP" sz="1200" dirty="0"/>
          </a:p>
          <a:p>
            <a:endParaRPr kumimoji="1" lang="en-US" altLang="ja-JP" sz="1200" dirty="0"/>
          </a:p>
        </p:txBody>
      </p:sp>
      <p:sp>
        <p:nvSpPr>
          <p:cNvPr id="32" name="テキスト ボックス 31">
            <a:extLst>
              <a:ext uri="{FF2B5EF4-FFF2-40B4-BE49-F238E27FC236}">
                <a16:creationId xmlns:a16="http://schemas.microsoft.com/office/drawing/2014/main" id="{52C59223-831C-EDC3-3E04-FC89A99EC656}"/>
              </a:ext>
            </a:extLst>
          </p:cNvPr>
          <p:cNvSpPr txBox="1"/>
          <p:nvPr/>
        </p:nvSpPr>
        <p:spPr>
          <a:xfrm>
            <a:off x="2292171" y="1230316"/>
            <a:ext cx="6484911" cy="1015663"/>
          </a:xfrm>
          <a:prstGeom prst="rect">
            <a:avLst/>
          </a:prstGeom>
          <a:noFill/>
        </p:spPr>
        <p:txBody>
          <a:bodyPr wrap="square" rtlCol="0">
            <a:spAutoFit/>
          </a:bodyPr>
          <a:lstStyle/>
          <a:p>
            <a:r>
              <a:rPr kumimoji="1" lang="ja-JP" altLang="en-US" sz="1200" dirty="0"/>
              <a:t>ポイント型ギフトカード。</a:t>
            </a:r>
            <a:endParaRPr kumimoji="1" lang="en-US" altLang="ja-JP" sz="1200" dirty="0"/>
          </a:p>
          <a:p>
            <a:r>
              <a:rPr kumimoji="1" lang="ja-JP" altLang="en-US" sz="1200" dirty="0"/>
              <a:t>記念品・成約特典・ギフト全般など様々なシーンにご利用頂けます。</a:t>
            </a:r>
            <a:r>
              <a:rPr kumimoji="1" lang="ja-JP" altLang="en-US" sz="1200" dirty="0">
                <a:solidFill>
                  <a:srgbClr val="FF0000"/>
                </a:solidFill>
              </a:rPr>
              <a:t>複数選択が可能</a:t>
            </a:r>
            <a:r>
              <a:rPr kumimoji="1" lang="ja-JP" altLang="en-US" sz="1200" dirty="0"/>
              <a:t>です。</a:t>
            </a:r>
            <a:endParaRPr kumimoji="1" lang="en-US" altLang="ja-JP" sz="1200" dirty="0"/>
          </a:p>
          <a:p>
            <a:r>
              <a:rPr kumimoji="1" lang="ja-JP" altLang="en-US" sz="1200" dirty="0"/>
              <a:t>自社システムで運用しているので、</a:t>
            </a:r>
            <a:r>
              <a:rPr kumimoji="1" lang="ja-JP" altLang="en-US" sz="1200" dirty="0">
                <a:solidFill>
                  <a:srgbClr val="FF0000"/>
                </a:solidFill>
              </a:rPr>
              <a:t>お好きなポイントを設定</a:t>
            </a:r>
            <a:r>
              <a:rPr kumimoji="1" lang="ja-JP" altLang="en-US" sz="1200" dirty="0"/>
              <a:t>することも可能です。</a:t>
            </a:r>
            <a:endParaRPr kumimoji="1" lang="en-US" altLang="ja-JP" sz="1200" dirty="0"/>
          </a:p>
          <a:p>
            <a:endParaRPr kumimoji="1" lang="en-US" altLang="ja-JP" sz="1200" dirty="0"/>
          </a:p>
          <a:p>
            <a:r>
              <a:rPr kumimoji="1" lang="ja-JP" altLang="en-US" sz="1200" dirty="0"/>
              <a:t>掲載アイテム数：約７０００アイテム</a:t>
            </a:r>
          </a:p>
        </p:txBody>
      </p:sp>
      <p:sp>
        <p:nvSpPr>
          <p:cNvPr id="33" name="テキスト ボックス 32">
            <a:extLst>
              <a:ext uri="{FF2B5EF4-FFF2-40B4-BE49-F238E27FC236}">
                <a16:creationId xmlns:a16="http://schemas.microsoft.com/office/drawing/2014/main" id="{506FE00C-7292-DDEF-3391-EF3B4CC6594D}"/>
              </a:ext>
            </a:extLst>
          </p:cNvPr>
          <p:cNvSpPr txBox="1"/>
          <p:nvPr/>
        </p:nvSpPr>
        <p:spPr>
          <a:xfrm>
            <a:off x="496128" y="935736"/>
            <a:ext cx="2131571" cy="307777"/>
          </a:xfrm>
          <a:prstGeom prst="rect">
            <a:avLst/>
          </a:prstGeom>
          <a:noFill/>
        </p:spPr>
        <p:txBody>
          <a:bodyPr wrap="square" rtlCol="0">
            <a:spAutoFit/>
          </a:bodyPr>
          <a:lstStyle/>
          <a:p>
            <a:r>
              <a:rPr kumimoji="1" lang="ja-JP" altLang="en-US" sz="1400" b="1" dirty="0"/>
              <a:t>メモリカ北海道グルメ</a:t>
            </a:r>
          </a:p>
        </p:txBody>
      </p:sp>
      <p:sp>
        <p:nvSpPr>
          <p:cNvPr id="34" name="テキスト ボックス 33">
            <a:extLst>
              <a:ext uri="{FF2B5EF4-FFF2-40B4-BE49-F238E27FC236}">
                <a16:creationId xmlns:a16="http://schemas.microsoft.com/office/drawing/2014/main" id="{96B2F1F2-D4CD-7EA1-7B48-5D861E58513E}"/>
              </a:ext>
            </a:extLst>
          </p:cNvPr>
          <p:cNvSpPr txBox="1"/>
          <p:nvPr/>
        </p:nvSpPr>
        <p:spPr>
          <a:xfrm>
            <a:off x="569931" y="2337615"/>
            <a:ext cx="3129498" cy="307777"/>
          </a:xfrm>
          <a:prstGeom prst="rect">
            <a:avLst/>
          </a:prstGeom>
          <a:noFill/>
        </p:spPr>
        <p:txBody>
          <a:bodyPr wrap="square" rtlCol="0">
            <a:spAutoFit/>
          </a:bodyPr>
          <a:lstStyle/>
          <a:p>
            <a:r>
              <a:rPr kumimoji="1" lang="ja-JP" altLang="en-US" sz="1400" b="1" dirty="0"/>
              <a:t>マイハートプラスギフトカード</a:t>
            </a:r>
          </a:p>
        </p:txBody>
      </p:sp>
      <p:sp>
        <p:nvSpPr>
          <p:cNvPr id="35" name="テキスト ボックス 34">
            <a:extLst>
              <a:ext uri="{FF2B5EF4-FFF2-40B4-BE49-F238E27FC236}">
                <a16:creationId xmlns:a16="http://schemas.microsoft.com/office/drawing/2014/main" id="{37D9EEF1-1BD6-3CD7-A33A-B7295B2735C7}"/>
              </a:ext>
            </a:extLst>
          </p:cNvPr>
          <p:cNvSpPr txBox="1"/>
          <p:nvPr/>
        </p:nvSpPr>
        <p:spPr>
          <a:xfrm>
            <a:off x="632958" y="3744048"/>
            <a:ext cx="2131571" cy="307777"/>
          </a:xfrm>
          <a:prstGeom prst="rect">
            <a:avLst/>
          </a:prstGeom>
          <a:noFill/>
        </p:spPr>
        <p:txBody>
          <a:bodyPr wrap="square" rtlCol="0">
            <a:spAutoFit/>
          </a:bodyPr>
          <a:lstStyle/>
          <a:p>
            <a:r>
              <a:rPr kumimoji="1" lang="ja-JP" altLang="en-US" sz="1400" b="1" dirty="0"/>
              <a:t>ベビボ　ギフトカード</a:t>
            </a:r>
          </a:p>
        </p:txBody>
      </p:sp>
      <p:sp>
        <p:nvSpPr>
          <p:cNvPr id="36" name="テキスト ボックス 35">
            <a:extLst>
              <a:ext uri="{FF2B5EF4-FFF2-40B4-BE49-F238E27FC236}">
                <a16:creationId xmlns:a16="http://schemas.microsoft.com/office/drawing/2014/main" id="{77D721E5-1823-0D22-1F75-8DD6701E31B0}"/>
              </a:ext>
            </a:extLst>
          </p:cNvPr>
          <p:cNvSpPr txBox="1"/>
          <p:nvPr/>
        </p:nvSpPr>
        <p:spPr>
          <a:xfrm>
            <a:off x="569931" y="5040192"/>
            <a:ext cx="2409868" cy="307777"/>
          </a:xfrm>
          <a:prstGeom prst="rect">
            <a:avLst/>
          </a:prstGeom>
          <a:noFill/>
        </p:spPr>
        <p:txBody>
          <a:bodyPr wrap="square" rtlCol="0">
            <a:spAutoFit/>
          </a:bodyPr>
          <a:lstStyle/>
          <a:p>
            <a:r>
              <a:rPr kumimoji="1" lang="ja-JP" altLang="en-US" sz="1400" b="1" dirty="0"/>
              <a:t>ザ・フード　ギフトカード</a:t>
            </a:r>
          </a:p>
        </p:txBody>
      </p:sp>
      <p:pic>
        <p:nvPicPr>
          <p:cNvPr id="38" name="図 37">
            <a:extLst>
              <a:ext uri="{FF2B5EF4-FFF2-40B4-BE49-F238E27FC236}">
                <a16:creationId xmlns:a16="http://schemas.microsoft.com/office/drawing/2014/main" id="{43CE1F33-8888-59EF-A589-36E79FBA8EF1}"/>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95996" y="3748478"/>
            <a:ext cx="347869" cy="339025"/>
          </a:xfrm>
          <a:prstGeom prst="rect">
            <a:avLst/>
          </a:prstGeom>
        </p:spPr>
      </p:pic>
      <p:pic>
        <p:nvPicPr>
          <p:cNvPr id="39" name="図 38">
            <a:extLst>
              <a:ext uri="{FF2B5EF4-FFF2-40B4-BE49-F238E27FC236}">
                <a16:creationId xmlns:a16="http://schemas.microsoft.com/office/drawing/2014/main" id="{ABDCA16D-09D1-4811-B6F5-6F1A91DF4371}"/>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88265" y="5141017"/>
            <a:ext cx="347869" cy="339025"/>
          </a:xfrm>
          <a:prstGeom prst="rect">
            <a:avLst/>
          </a:prstGeom>
        </p:spPr>
      </p:pic>
      <p:pic>
        <p:nvPicPr>
          <p:cNvPr id="40" name="図 39">
            <a:extLst>
              <a:ext uri="{FF2B5EF4-FFF2-40B4-BE49-F238E27FC236}">
                <a16:creationId xmlns:a16="http://schemas.microsoft.com/office/drawing/2014/main" id="{F67089D9-C838-B5B3-1522-FCB7D6F611C1}"/>
              </a:ext>
            </a:extLst>
          </p:cNvPr>
          <p:cNvPicPr>
            <a:picLocks noChangeAspect="1"/>
          </p:cNvPicPr>
          <p:nvPr/>
        </p:nvPicPr>
        <p:blipFill>
          <a:blip r:embed="rId9"/>
          <a:stretch>
            <a:fillRect/>
          </a:stretch>
        </p:blipFill>
        <p:spPr>
          <a:xfrm>
            <a:off x="8762705" y="4211293"/>
            <a:ext cx="377155" cy="371120"/>
          </a:xfrm>
          <a:prstGeom prst="rect">
            <a:avLst/>
          </a:prstGeom>
        </p:spPr>
      </p:pic>
      <p:pic>
        <p:nvPicPr>
          <p:cNvPr id="41" name="図 40">
            <a:extLst>
              <a:ext uri="{FF2B5EF4-FFF2-40B4-BE49-F238E27FC236}">
                <a16:creationId xmlns:a16="http://schemas.microsoft.com/office/drawing/2014/main" id="{6249A981-6C86-EBE2-28A5-DC27A9997AB5}"/>
              </a:ext>
            </a:extLst>
          </p:cNvPr>
          <p:cNvPicPr>
            <a:picLocks noChangeAspect="1"/>
          </p:cNvPicPr>
          <p:nvPr/>
        </p:nvPicPr>
        <p:blipFill>
          <a:blip r:embed="rId10"/>
          <a:stretch>
            <a:fillRect/>
          </a:stretch>
        </p:blipFill>
        <p:spPr>
          <a:xfrm>
            <a:off x="8777082" y="5732257"/>
            <a:ext cx="388654" cy="382485"/>
          </a:xfrm>
          <a:prstGeom prst="rect">
            <a:avLst/>
          </a:prstGeom>
        </p:spPr>
      </p:pic>
      <p:sp>
        <p:nvSpPr>
          <p:cNvPr id="42" name="テキスト ボックス 41">
            <a:extLst>
              <a:ext uri="{FF2B5EF4-FFF2-40B4-BE49-F238E27FC236}">
                <a16:creationId xmlns:a16="http://schemas.microsoft.com/office/drawing/2014/main" id="{C857FF65-8F47-324B-EAF7-814162ECFA99}"/>
              </a:ext>
            </a:extLst>
          </p:cNvPr>
          <p:cNvSpPr txBox="1"/>
          <p:nvPr/>
        </p:nvSpPr>
        <p:spPr>
          <a:xfrm>
            <a:off x="5601200" y="1974626"/>
            <a:ext cx="3823207" cy="276999"/>
          </a:xfrm>
          <a:prstGeom prst="rect">
            <a:avLst/>
          </a:prstGeom>
          <a:noFill/>
        </p:spPr>
        <p:txBody>
          <a:bodyPr wrap="square">
            <a:spAutoFit/>
          </a:bodyPr>
          <a:lstStyle/>
          <a:p>
            <a:r>
              <a:rPr lang="en-US" altLang="ja-JP" sz="1200" b="0" i="0" u="sng" strike="noStrike" dirty="0">
                <a:solidFill>
                  <a:srgbClr val="0000FF"/>
                </a:solidFill>
                <a:effectLst/>
                <a:latin typeface="Courier New" panose="02070309020205020404" pitchFamily="49" charset="0"/>
                <a:ea typeface="ＭＳ Ｐゴシック" panose="020B0600070205080204" pitchFamily="50" charset="-128"/>
                <a:cs typeface="Courier New" panose="02070309020205020404" pitchFamily="49" charset="0"/>
                <a:hlinkClick r:id="rId11"/>
              </a:rPr>
              <a:t>https://gift.memorica.jp/loire_demo</a:t>
            </a:r>
            <a:r>
              <a:rPr lang="en-US" altLang="ja-JP" sz="1200" dirty="0">
                <a:latin typeface="Courier New" panose="02070309020205020404" pitchFamily="49" charset="0"/>
                <a:cs typeface="Courier New" panose="02070309020205020404" pitchFamily="49" charset="0"/>
              </a:rPr>
              <a:t> </a:t>
            </a:r>
            <a:endParaRPr lang="ja-JP" altLang="en-US" sz="1200" u="sng" dirty="0">
              <a:latin typeface="Courier New" panose="02070309020205020404" pitchFamily="49" charset="0"/>
              <a:cs typeface="Courier New" panose="02070309020205020404" pitchFamily="49" charset="0"/>
            </a:endParaRPr>
          </a:p>
        </p:txBody>
      </p:sp>
      <p:pic>
        <p:nvPicPr>
          <p:cNvPr id="43" name="図 42">
            <a:extLst>
              <a:ext uri="{FF2B5EF4-FFF2-40B4-BE49-F238E27FC236}">
                <a16:creationId xmlns:a16="http://schemas.microsoft.com/office/drawing/2014/main" id="{95F8919F-9CA3-B3EB-02EC-92C16CFD0563}"/>
              </a:ext>
            </a:extLst>
          </p:cNvPr>
          <p:cNvPicPr>
            <a:picLocks noChangeAspect="1"/>
          </p:cNvPicPr>
          <p:nvPr/>
        </p:nvPicPr>
        <p:blipFill>
          <a:blip r:embed="rId12"/>
          <a:stretch>
            <a:fillRect/>
          </a:stretch>
        </p:blipFill>
        <p:spPr>
          <a:xfrm>
            <a:off x="8706664" y="1633957"/>
            <a:ext cx="359360" cy="359360"/>
          </a:xfrm>
          <a:prstGeom prst="rect">
            <a:avLst/>
          </a:prstGeom>
        </p:spPr>
      </p:pic>
      <p:sp>
        <p:nvSpPr>
          <p:cNvPr id="44" name="テキスト ボックス 43">
            <a:extLst>
              <a:ext uri="{FF2B5EF4-FFF2-40B4-BE49-F238E27FC236}">
                <a16:creationId xmlns:a16="http://schemas.microsoft.com/office/drawing/2014/main" id="{5953D1EF-38D4-A554-E442-7CFF6F9AE678}"/>
              </a:ext>
            </a:extLst>
          </p:cNvPr>
          <p:cNvSpPr txBox="1"/>
          <p:nvPr/>
        </p:nvSpPr>
        <p:spPr>
          <a:xfrm>
            <a:off x="4930640" y="3076201"/>
            <a:ext cx="4054763" cy="276999"/>
          </a:xfrm>
          <a:prstGeom prst="rect">
            <a:avLst/>
          </a:prstGeom>
          <a:noFill/>
        </p:spPr>
        <p:txBody>
          <a:bodyPr wrap="square">
            <a:spAutoFit/>
          </a:bodyPr>
          <a:lstStyle/>
          <a:p>
            <a:r>
              <a:rPr lang="en-US" altLang="ja-JP" sz="1200" b="0" i="0" u="sng" strike="noStrike" dirty="0">
                <a:solidFill>
                  <a:srgbClr val="0563C1"/>
                </a:solidFill>
                <a:effectLst/>
                <a:latin typeface="Courier New" panose="02070309020205020404" pitchFamily="49" charset="0"/>
                <a:ea typeface="游ゴシック" panose="020B0400000000000000" pitchFamily="50" charset="-128"/>
                <a:cs typeface="Courier New" panose="02070309020205020404" pitchFamily="49" charset="0"/>
                <a:hlinkClick r:id="rId13"/>
              </a:rPr>
              <a:t>https://gift.memorica.jp/myheart_forest</a:t>
            </a:r>
            <a:r>
              <a:rPr lang="en-US" altLang="ja-JP" sz="1200" dirty="0">
                <a:latin typeface="Courier New" panose="02070309020205020404" pitchFamily="49" charset="0"/>
                <a:cs typeface="Courier New" panose="02070309020205020404" pitchFamily="49" charset="0"/>
              </a:rPr>
              <a:t> </a:t>
            </a:r>
            <a:endParaRPr lang="ja-JP" altLang="en-US" sz="1200" dirty="0">
              <a:latin typeface="Courier New" panose="02070309020205020404" pitchFamily="49" charset="0"/>
              <a:cs typeface="Courier New" panose="02070309020205020404" pitchFamily="49" charset="0"/>
            </a:endParaRPr>
          </a:p>
        </p:txBody>
      </p:sp>
      <p:sp>
        <p:nvSpPr>
          <p:cNvPr id="45" name="テキスト ボックス 44">
            <a:extLst>
              <a:ext uri="{FF2B5EF4-FFF2-40B4-BE49-F238E27FC236}">
                <a16:creationId xmlns:a16="http://schemas.microsoft.com/office/drawing/2014/main" id="{261E4B81-3885-C11C-79A2-97A5FBBFCFC9}"/>
              </a:ext>
            </a:extLst>
          </p:cNvPr>
          <p:cNvSpPr txBox="1"/>
          <p:nvPr/>
        </p:nvSpPr>
        <p:spPr>
          <a:xfrm>
            <a:off x="3938253" y="3345096"/>
            <a:ext cx="4838829" cy="276999"/>
          </a:xfrm>
          <a:prstGeom prst="rect">
            <a:avLst/>
          </a:prstGeom>
          <a:noFill/>
        </p:spPr>
        <p:txBody>
          <a:bodyPr wrap="square">
            <a:spAutoFit/>
          </a:bodyPr>
          <a:lstStyle/>
          <a:p>
            <a:r>
              <a:rPr lang="en-US" altLang="ja-JP" sz="1200" b="0" i="0" u="sng" strike="noStrike" dirty="0">
                <a:solidFill>
                  <a:srgbClr val="0563C1"/>
                </a:solidFill>
                <a:effectLst/>
                <a:latin typeface="Courier New" panose="02070309020205020404" pitchFamily="49" charset="0"/>
                <a:ea typeface="游ゴシック" panose="020B0400000000000000" pitchFamily="50" charset="-128"/>
                <a:cs typeface="Courier New" panose="02070309020205020404" pitchFamily="49" charset="0"/>
                <a:hlinkClick r:id="rId14"/>
              </a:rPr>
              <a:t>https://loire.ne.jp/WebBook/K406/index.html#page=1</a:t>
            </a:r>
            <a:r>
              <a:rPr lang="en-US" altLang="ja-JP" sz="1200" dirty="0">
                <a:latin typeface="Courier New" panose="02070309020205020404" pitchFamily="49" charset="0"/>
                <a:cs typeface="Courier New" panose="02070309020205020404" pitchFamily="49" charset="0"/>
              </a:rPr>
              <a:t> </a:t>
            </a:r>
            <a:endParaRPr lang="ja-JP" altLang="en-US" sz="1200" dirty="0">
              <a:latin typeface="Courier New" panose="02070309020205020404" pitchFamily="49" charset="0"/>
              <a:cs typeface="Courier New" panose="02070309020205020404" pitchFamily="49" charset="0"/>
            </a:endParaRPr>
          </a:p>
        </p:txBody>
      </p:sp>
      <p:pic>
        <p:nvPicPr>
          <p:cNvPr id="46" name="図 45">
            <a:extLst>
              <a:ext uri="{FF2B5EF4-FFF2-40B4-BE49-F238E27FC236}">
                <a16:creationId xmlns:a16="http://schemas.microsoft.com/office/drawing/2014/main" id="{06042F78-263D-6F8A-E85B-BFDAD6C26507}"/>
              </a:ext>
            </a:extLst>
          </p:cNvPr>
          <p:cNvPicPr>
            <a:picLocks noChangeAspect="1"/>
          </p:cNvPicPr>
          <p:nvPr/>
        </p:nvPicPr>
        <p:blipFill>
          <a:blip r:embed="rId15"/>
          <a:stretch>
            <a:fillRect/>
          </a:stretch>
        </p:blipFill>
        <p:spPr>
          <a:xfrm>
            <a:off x="8769347" y="2731137"/>
            <a:ext cx="383181" cy="373030"/>
          </a:xfrm>
          <a:prstGeom prst="rect">
            <a:avLst/>
          </a:prstGeom>
        </p:spPr>
      </p:pic>
      <p:pic>
        <p:nvPicPr>
          <p:cNvPr id="6" name="図 5">
            <a:extLst>
              <a:ext uri="{FF2B5EF4-FFF2-40B4-BE49-F238E27FC236}">
                <a16:creationId xmlns:a16="http://schemas.microsoft.com/office/drawing/2014/main" id="{921C8F7F-03C6-228F-2E1D-01E2D682284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17526" y="1220222"/>
            <a:ext cx="1466821" cy="925564"/>
          </a:xfrm>
          <a:prstGeom prst="rect">
            <a:avLst/>
          </a:prstGeom>
        </p:spPr>
      </p:pic>
    </p:spTree>
    <p:extLst>
      <p:ext uri="{BB962C8B-B14F-4D97-AF65-F5344CB8AC3E}">
        <p14:creationId xmlns:p14="http://schemas.microsoft.com/office/powerpoint/2010/main" val="731077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線コネクタ 10">
            <a:extLst>
              <a:ext uri="{FF2B5EF4-FFF2-40B4-BE49-F238E27FC236}">
                <a16:creationId xmlns:a16="http://schemas.microsoft.com/office/drawing/2014/main" id="{9CD414C7-841C-4529-BD76-5C9415BB4491}"/>
              </a:ext>
            </a:extLst>
          </p:cNvPr>
          <p:cNvCxnSpPr/>
          <p:nvPr/>
        </p:nvCxnSpPr>
        <p:spPr>
          <a:xfrm>
            <a:off x="695866" y="759585"/>
            <a:ext cx="8658962"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8B04EF74-CF44-485D-AD8F-5FBC9DB02646}"/>
              </a:ext>
            </a:extLst>
          </p:cNvPr>
          <p:cNvSpPr txBox="1"/>
          <p:nvPr/>
        </p:nvSpPr>
        <p:spPr>
          <a:xfrm>
            <a:off x="1191449" y="6433788"/>
            <a:ext cx="2747193" cy="215444"/>
          </a:xfrm>
          <a:prstGeom prst="rect">
            <a:avLst/>
          </a:prstGeom>
          <a:noFill/>
        </p:spPr>
        <p:txBody>
          <a:bodyPr wrap="square" rtlCol="0">
            <a:spAutoFit/>
          </a:bodyPr>
          <a:lstStyle/>
          <a:p>
            <a:pPr algn="ctr"/>
            <a:r>
              <a:rPr lang="en-US" altLang="ja-JP" sz="800" dirty="0">
                <a:solidFill>
                  <a:schemeClr val="bg1">
                    <a:lumMod val="50000"/>
                  </a:schemeClr>
                </a:solidFill>
                <a:latin typeface="Meiryo UI" panose="020B0604030504040204" pitchFamily="50" charset="-128"/>
                <a:ea typeface="Meiryo UI" panose="020B0604030504040204" pitchFamily="50" charset="-128"/>
              </a:rPr>
              <a:t>C</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opyright©2024</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Loire</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All</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Rights</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Reserved</a:t>
            </a:r>
            <a:endParaRPr kumimoji="1" lang="ja-JP" altLang="en-US" sz="800" dirty="0">
              <a:solidFill>
                <a:schemeClr val="bg1">
                  <a:lumMod val="50000"/>
                </a:schemeClr>
              </a:solidFill>
              <a:latin typeface="Meiryo UI" panose="020B0604030504040204" pitchFamily="50" charset="-128"/>
              <a:ea typeface="Meiryo UI" panose="020B0604030504040204" pitchFamily="50" charset="-128"/>
            </a:endParaRPr>
          </a:p>
        </p:txBody>
      </p:sp>
      <p:cxnSp>
        <p:nvCxnSpPr>
          <p:cNvPr id="19" name="直線コネクタ 18"/>
          <p:cNvCxnSpPr/>
          <p:nvPr/>
        </p:nvCxnSpPr>
        <p:spPr>
          <a:xfrm>
            <a:off x="72347" y="759585"/>
            <a:ext cx="9906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図 4">
            <a:extLst>
              <a:ext uri="{FF2B5EF4-FFF2-40B4-BE49-F238E27FC236}">
                <a16:creationId xmlns:a16="http://schemas.microsoft.com/office/drawing/2014/main" id="{931B64BF-1962-95FB-CF06-BDF017159A46}"/>
              </a:ext>
            </a:extLst>
          </p:cNvPr>
          <p:cNvPicPr>
            <a:picLocks noChangeAspect="1"/>
          </p:cNvPicPr>
          <p:nvPr/>
        </p:nvPicPr>
        <p:blipFill>
          <a:blip r:embed="rId2"/>
          <a:stretch>
            <a:fillRect/>
          </a:stretch>
        </p:blipFill>
        <p:spPr>
          <a:xfrm>
            <a:off x="354768" y="6433262"/>
            <a:ext cx="836681" cy="287978"/>
          </a:xfrm>
          <a:prstGeom prst="rect">
            <a:avLst/>
          </a:prstGeom>
        </p:spPr>
      </p:pic>
      <p:sp>
        <p:nvSpPr>
          <p:cNvPr id="7" name="正方形/長方形 6">
            <a:extLst>
              <a:ext uri="{FF2B5EF4-FFF2-40B4-BE49-F238E27FC236}">
                <a16:creationId xmlns:a16="http://schemas.microsoft.com/office/drawing/2014/main" id="{144D30BF-1AF2-D38F-C269-3AE5F5E78FAC}"/>
              </a:ext>
            </a:extLst>
          </p:cNvPr>
          <p:cNvSpPr/>
          <p:nvPr/>
        </p:nvSpPr>
        <p:spPr>
          <a:xfrm>
            <a:off x="-1" y="0"/>
            <a:ext cx="9905999" cy="80945"/>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97CB4F60-1F1D-AC82-0307-15B2FD5A87F3}"/>
              </a:ext>
            </a:extLst>
          </p:cNvPr>
          <p:cNvSpPr/>
          <p:nvPr/>
        </p:nvSpPr>
        <p:spPr>
          <a:xfrm>
            <a:off x="-28572" y="6755770"/>
            <a:ext cx="9905999" cy="80945"/>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8C1F8D41-BDF0-176A-BF52-E235BFAC68D4}"/>
              </a:ext>
            </a:extLst>
          </p:cNvPr>
          <p:cNvSpPr txBox="1"/>
          <p:nvPr/>
        </p:nvSpPr>
        <p:spPr>
          <a:xfrm>
            <a:off x="344488" y="313492"/>
            <a:ext cx="9073008" cy="461665"/>
          </a:xfrm>
          <a:prstGeom prst="rect">
            <a:avLst/>
          </a:prstGeom>
          <a:noFill/>
        </p:spPr>
        <p:txBody>
          <a:bodyPr wrap="square" rtlCol="0">
            <a:spAutoFit/>
          </a:bodyPr>
          <a:lstStyle/>
          <a:p>
            <a:pPr algn="l"/>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会社概要＆問合わせ先</a:t>
            </a:r>
          </a:p>
        </p:txBody>
      </p:sp>
      <p:cxnSp>
        <p:nvCxnSpPr>
          <p:cNvPr id="2" name="直線コネクタ 1">
            <a:extLst>
              <a:ext uri="{FF2B5EF4-FFF2-40B4-BE49-F238E27FC236}">
                <a16:creationId xmlns:a16="http://schemas.microsoft.com/office/drawing/2014/main" id="{89AEB4C1-B11F-2E07-E97E-73A47E920C2B}"/>
              </a:ext>
            </a:extLst>
          </p:cNvPr>
          <p:cNvCxnSpPr/>
          <p:nvPr/>
        </p:nvCxnSpPr>
        <p:spPr>
          <a:xfrm>
            <a:off x="-15552" y="692696"/>
            <a:ext cx="99060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正方形/長方形 2">
            <a:extLst>
              <a:ext uri="{FF2B5EF4-FFF2-40B4-BE49-F238E27FC236}">
                <a16:creationId xmlns:a16="http://schemas.microsoft.com/office/drawing/2014/main" id="{801CF993-A63E-BB4E-921A-FAD52F6B03FD}"/>
              </a:ext>
            </a:extLst>
          </p:cNvPr>
          <p:cNvSpPr/>
          <p:nvPr/>
        </p:nvSpPr>
        <p:spPr>
          <a:xfrm>
            <a:off x="1801620" y="2714074"/>
            <a:ext cx="3467616" cy="1815882"/>
          </a:xfrm>
          <a:prstGeom prst="rect">
            <a:avLst/>
          </a:prstGeom>
        </p:spPr>
        <p:txBody>
          <a:bodyPr wrap="none">
            <a:spAutoFit/>
          </a:bodyPr>
          <a:lstStyle/>
          <a:p>
            <a:r>
              <a:rPr lang="ja-JP" altLang="en-US" sz="1600" b="1" dirty="0">
                <a:latin typeface="メイリオ" panose="020B0604030504040204" pitchFamily="50" charset="-128"/>
                <a:ea typeface="メイリオ" panose="020B0604030504040204" pitchFamily="50" charset="-128"/>
              </a:rPr>
              <a:t>〒</a:t>
            </a:r>
            <a:r>
              <a:rPr lang="en-US" altLang="ja-JP" sz="1600" b="1" dirty="0">
                <a:latin typeface="メイリオ" panose="020B0604030504040204" pitchFamily="50" charset="-128"/>
                <a:ea typeface="メイリオ" panose="020B0604030504040204" pitchFamily="50" charset="-128"/>
              </a:rPr>
              <a:t>151-0071</a:t>
            </a:r>
          </a:p>
          <a:p>
            <a:r>
              <a:rPr lang="ja-JP" altLang="en-US" sz="1600" b="1" dirty="0">
                <a:latin typeface="メイリオ" panose="020B0604030504040204" pitchFamily="50" charset="-128"/>
                <a:ea typeface="メイリオ" panose="020B0604030504040204" pitchFamily="50" charset="-128"/>
              </a:rPr>
              <a:t>東京都渋谷区本町</a:t>
            </a:r>
            <a:r>
              <a:rPr lang="en-US" altLang="ja-JP" sz="1600" b="1" dirty="0">
                <a:latin typeface="メイリオ" panose="020B0604030504040204" pitchFamily="50" charset="-128"/>
                <a:ea typeface="メイリオ" panose="020B0604030504040204" pitchFamily="50" charset="-128"/>
              </a:rPr>
              <a:t>3-10-3</a:t>
            </a:r>
          </a:p>
          <a:p>
            <a:r>
              <a:rPr lang="ja-JP" altLang="en-US" sz="1600" b="1" dirty="0">
                <a:latin typeface="メイリオ" panose="020B0604030504040204" pitchFamily="50" charset="-128"/>
                <a:ea typeface="メイリオ" panose="020B0604030504040204" pitchFamily="50" charset="-128"/>
              </a:rPr>
              <a:t>清水橋矢部ビル</a:t>
            </a:r>
            <a:r>
              <a:rPr lang="en-US" altLang="ja-JP" sz="1600" b="1" dirty="0">
                <a:latin typeface="メイリオ" panose="020B0604030504040204" pitchFamily="50" charset="-128"/>
                <a:ea typeface="メイリオ" panose="020B0604030504040204" pitchFamily="50" charset="-128"/>
              </a:rPr>
              <a:t>12F</a:t>
            </a:r>
          </a:p>
          <a:p>
            <a:r>
              <a:rPr lang="ja-JP" altLang="en-US" sz="1600" b="1" dirty="0">
                <a:latin typeface="メイリオ" panose="020B0604030504040204" pitchFamily="50" charset="-128"/>
                <a:ea typeface="メイリオ" panose="020B0604030504040204" pitchFamily="50" charset="-128"/>
              </a:rPr>
              <a:t>株式会社　ロワール　東京オフィス</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ＴＥＬ：</a:t>
            </a:r>
            <a:r>
              <a:rPr lang="en-US" altLang="ja-JP" sz="1600" b="1" dirty="0">
                <a:latin typeface="メイリオ" panose="020B0604030504040204" pitchFamily="50" charset="-128"/>
                <a:ea typeface="メイリオ" panose="020B0604030504040204" pitchFamily="50" charset="-128"/>
              </a:rPr>
              <a:t>03-6276-6105</a:t>
            </a:r>
          </a:p>
          <a:p>
            <a:r>
              <a:rPr lang="ja-JP" altLang="en-US" sz="1600" b="1" dirty="0">
                <a:latin typeface="メイリオ" panose="020B0604030504040204" pitchFamily="50" charset="-128"/>
                <a:ea typeface="メイリオ" panose="020B0604030504040204" pitchFamily="50" charset="-128"/>
              </a:rPr>
              <a:t>ＦＡＸ：</a:t>
            </a:r>
            <a:r>
              <a:rPr lang="en-US" altLang="ja-JP" sz="1600" b="1" dirty="0">
                <a:latin typeface="メイリオ" panose="020B0604030504040204" pitchFamily="50" charset="-128"/>
                <a:ea typeface="メイリオ" panose="020B0604030504040204" pitchFamily="50" charset="-128"/>
              </a:rPr>
              <a:t>03-6276-6125</a:t>
            </a:r>
          </a:p>
          <a:p>
            <a:r>
              <a:rPr lang="ja-JP" altLang="en-US" sz="1600" b="1" dirty="0">
                <a:latin typeface="メイリオ" panose="020B0604030504040204" pitchFamily="50" charset="-128"/>
                <a:ea typeface="メイリオ" panose="020B0604030504040204" pitchFamily="50" charset="-128"/>
              </a:rPr>
              <a:t>営業担当：小林・北出</a:t>
            </a:r>
            <a:endParaRPr lang="en-US" altLang="ja-JP" sz="1600" b="1" dirty="0">
              <a:latin typeface="メイリオ" panose="020B0604030504040204" pitchFamily="50" charset="-128"/>
              <a:ea typeface="メイリオ" panose="020B0604030504040204" pitchFamily="50" charset="-128"/>
            </a:endParaRPr>
          </a:p>
        </p:txBody>
      </p:sp>
      <p:graphicFrame>
        <p:nvGraphicFramePr>
          <p:cNvPr id="4" name="表 3">
            <a:extLst>
              <a:ext uri="{FF2B5EF4-FFF2-40B4-BE49-F238E27FC236}">
                <a16:creationId xmlns:a16="http://schemas.microsoft.com/office/drawing/2014/main" id="{FE440AA6-00E4-4364-F872-A48C2A7C39CC}"/>
              </a:ext>
            </a:extLst>
          </p:cNvPr>
          <p:cNvGraphicFramePr>
            <a:graphicFrameLocks noGrp="1"/>
          </p:cNvGraphicFramePr>
          <p:nvPr>
            <p:extLst>
              <p:ext uri="{D42A27DB-BD31-4B8C-83A1-F6EECF244321}">
                <p14:modId xmlns:p14="http://schemas.microsoft.com/office/powerpoint/2010/main" val="381655183"/>
              </p:ext>
            </p:extLst>
          </p:nvPr>
        </p:nvGraphicFramePr>
        <p:xfrm>
          <a:off x="5583652" y="1482270"/>
          <a:ext cx="4013458" cy="4322265"/>
        </p:xfrm>
        <a:graphic>
          <a:graphicData uri="http://schemas.openxmlformats.org/drawingml/2006/table">
            <a:tbl>
              <a:tblPr firstRow="1" bandRow="1">
                <a:tableStyleId>{9D7B26C5-4107-4FEC-AEDC-1716B250A1EF}</a:tableStyleId>
              </a:tblPr>
              <a:tblGrid>
                <a:gridCol w="1111234">
                  <a:extLst>
                    <a:ext uri="{9D8B030D-6E8A-4147-A177-3AD203B41FA5}">
                      <a16:colId xmlns:a16="http://schemas.microsoft.com/office/drawing/2014/main" val="20000"/>
                    </a:ext>
                  </a:extLst>
                </a:gridCol>
                <a:gridCol w="2902224">
                  <a:extLst>
                    <a:ext uri="{9D8B030D-6E8A-4147-A177-3AD203B41FA5}">
                      <a16:colId xmlns:a16="http://schemas.microsoft.com/office/drawing/2014/main" val="20001"/>
                    </a:ext>
                  </a:extLst>
                </a:gridCol>
              </a:tblGrid>
              <a:tr h="755739">
                <a:tc>
                  <a:txBody>
                    <a:bodyPr/>
                    <a:lstStyle/>
                    <a:p>
                      <a:pPr algn="ctr" fontAlgn="ctr"/>
                      <a:r>
                        <a:rPr kumimoji="1" lang="ja-JP" altLang="en-US" sz="1600" b="1" dirty="0">
                          <a:latin typeface="メイリオ" panose="020B0604030504040204" pitchFamily="50" charset="-128"/>
                          <a:ea typeface="メイリオ" panose="020B0604030504040204" pitchFamily="50" charset="-128"/>
                        </a:rPr>
                        <a:t>創業</a:t>
                      </a:r>
                    </a:p>
                  </a:txBody>
                  <a:tcPr marL="99060" marR="99060" anchor="ctr"/>
                </a:tc>
                <a:tc>
                  <a:txBody>
                    <a:bodyPr/>
                    <a:lstStyle/>
                    <a:p>
                      <a:pPr algn="ctr" fontAlgn="ctr"/>
                      <a:r>
                        <a:rPr kumimoji="1" lang="en-US" altLang="ja-JP" sz="1600" b="1" dirty="0">
                          <a:latin typeface="メイリオ" panose="020B0604030504040204" pitchFamily="50" charset="-128"/>
                          <a:ea typeface="メイリオ" panose="020B0604030504040204" pitchFamily="50" charset="-128"/>
                        </a:rPr>
                        <a:t>1934(</a:t>
                      </a:r>
                      <a:r>
                        <a:rPr kumimoji="1" lang="ja-JP" altLang="en-US" sz="1600" b="1" dirty="0">
                          <a:latin typeface="メイリオ" panose="020B0604030504040204" pitchFamily="50" charset="-128"/>
                          <a:ea typeface="メイリオ" panose="020B0604030504040204" pitchFamily="50" charset="-128"/>
                        </a:rPr>
                        <a:t>昭和</a:t>
                      </a:r>
                      <a:r>
                        <a:rPr kumimoji="1" lang="en-US" altLang="ja-JP" sz="1600" b="1" dirty="0">
                          <a:latin typeface="メイリオ" panose="020B0604030504040204" pitchFamily="50" charset="-128"/>
                          <a:ea typeface="メイリオ" panose="020B0604030504040204" pitchFamily="50" charset="-128"/>
                        </a:rPr>
                        <a:t>9)</a:t>
                      </a:r>
                      <a:r>
                        <a:rPr kumimoji="1" lang="ja-JP" altLang="en-US" sz="1600" b="1" dirty="0">
                          <a:latin typeface="メイリオ" panose="020B0604030504040204" pitchFamily="50" charset="-128"/>
                          <a:ea typeface="メイリオ" panose="020B0604030504040204" pitchFamily="50" charset="-128"/>
                        </a:rPr>
                        <a:t>年</a:t>
                      </a:r>
                    </a:p>
                  </a:txBody>
                  <a:tcPr marL="99060" marR="99060" anchor="ctr"/>
                </a:tc>
                <a:extLst>
                  <a:ext uri="{0D108BD9-81ED-4DB2-BD59-A6C34878D82A}">
                    <a16:rowId xmlns:a16="http://schemas.microsoft.com/office/drawing/2014/main" val="10000"/>
                  </a:ext>
                </a:extLst>
              </a:tr>
              <a:tr h="755739">
                <a:tc>
                  <a:txBody>
                    <a:bodyPr/>
                    <a:lstStyle/>
                    <a:p>
                      <a:pPr algn="ctr" fontAlgn="ctr"/>
                      <a:r>
                        <a:rPr kumimoji="1" lang="ja-JP" altLang="en-US" sz="1600" b="1" dirty="0">
                          <a:latin typeface="メイリオ" panose="020B0604030504040204" pitchFamily="50" charset="-128"/>
                          <a:ea typeface="メイリオ" panose="020B0604030504040204" pitchFamily="50" charset="-128"/>
                        </a:rPr>
                        <a:t>設立</a:t>
                      </a:r>
                    </a:p>
                  </a:txBody>
                  <a:tcPr marL="99060" marR="99060" anchor="ctr"/>
                </a:tc>
                <a:tc>
                  <a:txBody>
                    <a:bodyPr/>
                    <a:lstStyle/>
                    <a:p>
                      <a:pPr algn="ctr" fontAlgn="ctr"/>
                      <a:r>
                        <a:rPr kumimoji="1" lang="en-US" altLang="ja-JP" sz="1600" b="1" dirty="0">
                          <a:latin typeface="メイリオ" panose="020B0604030504040204" pitchFamily="50" charset="-128"/>
                          <a:ea typeface="メイリオ" panose="020B0604030504040204" pitchFamily="50" charset="-128"/>
                        </a:rPr>
                        <a:t>1949(</a:t>
                      </a:r>
                      <a:r>
                        <a:rPr kumimoji="1" lang="ja-JP" altLang="en-US" sz="1600" b="1" dirty="0">
                          <a:latin typeface="メイリオ" panose="020B0604030504040204" pitchFamily="50" charset="-128"/>
                          <a:ea typeface="メイリオ" panose="020B0604030504040204" pitchFamily="50" charset="-128"/>
                        </a:rPr>
                        <a:t>昭和</a:t>
                      </a:r>
                      <a:r>
                        <a:rPr kumimoji="1" lang="en-US" altLang="ja-JP" sz="1600" b="1" dirty="0">
                          <a:latin typeface="メイリオ" panose="020B0604030504040204" pitchFamily="50" charset="-128"/>
                          <a:ea typeface="メイリオ" panose="020B0604030504040204" pitchFamily="50" charset="-128"/>
                        </a:rPr>
                        <a:t>24)</a:t>
                      </a:r>
                      <a:r>
                        <a:rPr kumimoji="1" lang="ja-JP" altLang="en-US" sz="1600" b="1" dirty="0">
                          <a:latin typeface="メイリオ" panose="020B0604030504040204" pitchFamily="50" charset="-128"/>
                          <a:ea typeface="メイリオ" panose="020B0604030504040204" pitchFamily="50" charset="-128"/>
                        </a:rPr>
                        <a:t>年</a:t>
                      </a:r>
                    </a:p>
                  </a:txBody>
                  <a:tcPr marL="99060" marR="99060" anchor="ctr"/>
                </a:tc>
                <a:extLst>
                  <a:ext uri="{0D108BD9-81ED-4DB2-BD59-A6C34878D82A}">
                    <a16:rowId xmlns:a16="http://schemas.microsoft.com/office/drawing/2014/main" val="10001"/>
                  </a:ext>
                </a:extLst>
              </a:tr>
              <a:tr h="911927">
                <a:tc>
                  <a:txBody>
                    <a:bodyPr/>
                    <a:lstStyle/>
                    <a:p>
                      <a:pPr algn="ctr" fontAlgn="ctr"/>
                      <a:r>
                        <a:rPr kumimoji="1" lang="ja-JP" altLang="en-US" sz="1600" b="1" dirty="0">
                          <a:latin typeface="メイリオ" panose="020B0604030504040204" pitchFamily="50" charset="-128"/>
                          <a:ea typeface="メイリオ" panose="020B0604030504040204" pitchFamily="50" charset="-128"/>
                        </a:rPr>
                        <a:t>資本金</a:t>
                      </a:r>
                    </a:p>
                  </a:txBody>
                  <a:tcPr marL="99060" marR="99060" anchor="ctr"/>
                </a:tc>
                <a:tc>
                  <a:txBody>
                    <a:bodyPr/>
                    <a:lstStyle/>
                    <a:p>
                      <a:pPr algn="ctr" fontAlgn="ctr"/>
                      <a:r>
                        <a:rPr kumimoji="1" lang="en-US" altLang="ja-JP" sz="1600" b="1" dirty="0">
                          <a:latin typeface="メイリオ" panose="020B0604030504040204" pitchFamily="50" charset="-128"/>
                          <a:ea typeface="メイリオ" panose="020B0604030504040204" pitchFamily="50" charset="-128"/>
                        </a:rPr>
                        <a:t>3510</a:t>
                      </a:r>
                      <a:r>
                        <a:rPr kumimoji="1" lang="ja-JP" altLang="en-US" sz="1600" b="1" dirty="0">
                          <a:latin typeface="メイリオ" panose="020B0604030504040204" pitchFamily="50" charset="-128"/>
                          <a:ea typeface="メイリオ" panose="020B0604030504040204" pitchFamily="50" charset="-128"/>
                        </a:rPr>
                        <a:t>万</a:t>
                      </a:r>
                    </a:p>
                  </a:txBody>
                  <a:tcPr marL="99060" marR="99060" anchor="ctr"/>
                </a:tc>
                <a:extLst>
                  <a:ext uri="{0D108BD9-81ED-4DB2-BD59-A6C34878D82A}">
                    <a16:rowId xmlns:a16="http://schemas.microsoft.com/office/drawing/2014/main" val="10002"/>
                  </a:ext>
                </a:extLst>
              </a:tr>
              <a:tr h="755739">
                <a:tc>
                  <a:txBody>
                    <a:bodyPr/>
                    <a:lstStyle/>
                    <a:p>
                      <a:pPr algn="ctr" fontAlgn="ctr"/>
                      <a:r>
                        <a:rPr kumimoji="1" lang="ja-JP" altLang="en-US" sz="1600" b="1" dirty="0">
                          <a:latin typeface="メイリオ" panose="020B0604030504040204" pitchFamily="50" charset="-128"/>
                          <a:ea typeface="メイリオ" panose="020B0604030504040204" pitchFamily="50" charset="-128"/>
                        </a:rPr>
                        <a:t>従業員数</a:t>
                      </a:r>
                    </a:p>
                  </a:txBody>
                  <a:tcPr marL="99060" marR="99060" anchor="ctr"/>
                </a:tc>
                <a:tc>
                  <a:txBody>
                    <a:bodyPr/>
                    <a:lstStyle/>
                    <a:p>
                      <a:pPr algn="ctr" fontAlgn="ctr"/>
                      <a:r>
                        <a:rPr kumimoji="1" lang="ja-JP" altLang="en-US" sz="1600" b="1" dirty="0">
                          <a:latin typeface="メイリオ" panose="020B0604030504040204" pitchFamily="50" charset="-128"/>
                          <a:ea typeface="メイリオ" panose="020B0604030504040204" pitchFamily="50" charset="-128"/>
                        </a:rPr>
                        <a:t>約</a:t>
                      </a:r>
                      <a:r>
                        <a:rPr kumimoji="1" lang="en-US" altLang="ja-JP" sz="1600" b="1" dirty="0">
                          <a:latin typeface="メイリオ" panose="020B0604030504040204" pitchFamily="50" charset="-128"/>
                          <a:ea typeface="メイリオ" panose="020B0604030504040204" pitchFamily="50" charset="-128"/>
                        </a:rPr>
                        <a:t>100</a:t>
                      </a:r>
                      <a:r>
                        <a:rPr kumimoji="1" lang="ja-JP" altLang="en-US" sz="1600" b="1" dirty="0">
                          <a:latin typeface="メイリオ" panose="020B0604030504040204" pitchFamily="50" charset="-128"/>
                          <a:ea typeface="メイリオ" panose="020B0604030504040204" pitchFamily="50" charset="-128"/>
                        </a:rPr>
                        <a:t>名</a:t>
                      </a:r>
                    </a:p>
                  </a:txBody>
                  <a:tcPr marL="99060" marR="99060" anchor="ctr"/>
                </a:tc>
                <a:extLst>
                  <a:ext uri="{0D108BD9-81ED-4DB2-BD59-A6C34878D82A}">
                    <a16:rowId xmlns:a16="http://schemas.microsoft.com/office/drawing/2014/main" val="10004"/>
                  </a:ext>
                </a:extLst>
              </a:tr>
              <a:tr h="1143121">
                <a:tc>
                  <a:txBody>
                    <a:bodyPr/>
                    <a:lstStyle/>
                    <a:p>
                      <a:pPr algn="ctr" fontAlgn="ctr"/>
                      <a:r>
                        <a:rPr kumimoji="1" lang="ja-JP" altLang="en-US" sz="1600" b="1" dirty="0">
                          <a:latin typeface="メイリオ" panose="020B0604030504040204" pitchFamily="50" charset="-128"/>
                          <a:ea typeface="メイリオ" panose="020B0604030504040204" pitchFamily="50" charset="-128"/>
                        </a:rPr>
                        <a:t>事業内容</a:t>
                      </a:r>
                    </a:p>
                  </a:txBody>
                  <a:tcPr marL="99060" marR="99060" anchor="ctr"/>
                </a:tc>
                <a:tc>
                  <a:txBody>
                    <a:bodyPr/>
                    <a:lstStyle/>
                    <a:p>
                      <a:pPr algn="ctr" fontAlgn="ctr"/>
                      <a:r>
                        <a:rPr kumimoji="1" lang="ja-JP" altLang="en-US" sz="1600" b="1" dirty="0">
                          <a:latin typeface="メイリオ" panose="020B0604030504040204" pitchFamily="50" charset="-128"/>
                          <a:ea typeface="メイリオ" panose="020B0604030504040204" pitchFamily="50" charset="-128"/>
                        </a:rPr>
                        <a:t>ﾊﾟｰｿﾅﾙｷﾞﾌﾄの企画・販売</a:t>
                      </a:r>
                      <a:endParaRPr kumimoji="1" lang="en-US" altLang="ja-JP" sz="1600" b="1" dirty="0">
                        <a:latin typeface="メイリオ" panose="020B0604030504040204" pitchFamily="50" charset="-128"/>
                        <a:ea typeface="メイリオ" panose="020B0604030504040204" pitchFamily="50" charset="-128"/>
                      </a:endParaRPr>
                    </a:p>
                    <a:p>
                      <a:pPr algn="ctr" fontAlgn="ctr"/>
                      <a:r>
                        <a:rPr kumimoji="1" lang="ja-JP" altLang="en-US" sz="1600" b="1" dirty="0">
                          <a:latin typeface="メイリオ" panose="020B0604030504040204" pitchFamily="50" charset="-128"/>
                          <a:ea typeface="メイリオ" panose="020B0604030504040204" pitchFamily="50" charset="-128"/>
                        </a:rPr>
                        <a:t>記念品・販促・成約特典など</a:t>
                      </a:r>
                      <a:endParaRPr kumimoji="1" lang="en-US" altLang="ja-JP" sz="1600" b="1" dirty="0">
                        <a:latin typeface="メイリオ" panose="020B0604030504040204" pitchFamily="50" charset="-128"/>
                        <a:ea typeface="メイリオ" panose="020B0604030504040204" pitchFamily="50" charset="-128"/>
                      </a:endParaRPr>
                    </a:p>
                  </a:txBody>
                  <a:tcPr marL="99060" marR="99060" anchor="ctr"/>
                </a:tc>
                <a:extLst>
                  <a:ext uri="{0D108BD9-81ED-4DB2-BD59-A6C34878D82A}">
                    <a16:rowId xmlns:a16="http://schemas.microsoft.com/office/drawing/2014/main" val="10005"/>
                  </a:ext>
                </a:extLst>
              </a:tr>
            </a:tbl>
          </a:graphicData>
        </a:graphic>
      </p:graphicFrame>
      <p:pic>
        <p:nvPicPr>
          <p:cNvPr id="6" name="Picture 2">
            <a:extLst>
              <a:ext uri="{FF2B5EF4-FFF2-40B4-BE49-F238E27FC236}">
                <a16:creationId xmlns:a16="http://schemas.microsoft.com/office/drawing/2014/main" id="{618D020C-22F9-257A-0564-C1817D6B4D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3782"/>
          <a:stretch/>
        </p:blipFill>
        <p:spPr bwMode="auto">
          <a:xfrm>
            <a:off x="140091" y="2236476"/>
            <a:ext cx="1508344" cy="466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a:extLst>
              <a:ext uri="{FF2B5EF4-FFF2-40B4-BE49-F238E27FC236}">
                <a16:creationId xmlns:a16="http://schemas.microsoft.com/office/drawing/2014/main" id="{E2AB6420-1123-16D3-F2B2-D99FF54B68AE}"/>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8449" y="2858090"/>
            <a:ext cx="1470345" cy="1698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グループ化 9">
            <a:extLst>
              <a:ext uri="{FF2B5EF4-FFF2-40B4-BE49-F238E27FC236}">
                <a16:creationId xmlns:a16="http://schemas.microsoft.com/office/drawing/2014/main" id="{206A4D7D-BAFD-59D2-4C37-505CCEF27688}"/>
              </a:ext>
            </a:extLst>
          </p:cNvPr>
          <p:cNvGrpSpPr/>
          <p:nvPr/>
        </p:nvGrpSpPr>
        <p:grpSpPr>
          <a:xfrm>
            <a:off x="142268" y="4762587"/>
            <a:ext cx="1508344" cy="1656184"/>
            <a:chOff x="5355669" y="4149080"/>
            <a:chExt cx="1709045" cy="1872207"/>
          </a:xfrm>
        </p:grpSpPr>
        <p:pic>
          <p:nvPicPr>
            <p:cNvPr id="12" name="Picture 3">
              <a:extLst>
                <a:ext uri="{FF2B5EF4-FFF2-40B4-BE49-F238E27FC236}">
                  <a16:creationId xmlns:a16="http://schemas.microsoft.com/office/drawing/2014/main" id="{F6A1BF2D-49F0-09CF-4B2A-1F45409589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1284"/>
            <a:stretch/>
          </p:blipFill>
          <p:spPr bwMode="auto">
            <a:xfrm>
              <a:off x="5355669" y="5661248"/>
              <a:ext cx="1709045" cy="360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図 19">
              <a:extLst>
                <a:ext uri="{FF2B5EF4-FFF2-40B4-BE49-F238E27FC236}">
                  <a16:creationId xmlns:a16="http://schemas.microsoft.com/office/drawing/2014/main" id="{310D566F-EF5B-D2A1-C713-0BB652C4E8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0112" y="4149080"/>
              <a:ext cx="1440160" cy="144016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grpSp>
      <p:sp>
        <p:nvSpPr>
          <p:cNvPr id="22" name="正方形/長方形 21">
            <a:extLst>
              <a:ext uri="{FF2B5EF4-FFF2-40B4-BE49-F238E27FC236}">
                <a16:creationId xmlns:a16="http://schemas.microsoft.com/office/drawing/2014/main" id="{3BC1EB71-535C-AB3E-DFE2-3F63FABFF0F4}"/>
              </a:ext>
            </a:extLst>
          </p:cNvPr>
          <p:cNvSpPr/>
          <p:nvPr/>
        </p:nvSpPr>
        <p:spPr>
          <a:xfrm>
            <a:off x="1797245" y="1037054"/>
            <a:ext cx="3207929" cy="1815882"/>
          </a:xfrm>
          <a:prstGeom prst="rect">
            <a:avLst/>
          </a:prstGeom>
        </p:spPr>
        <p:txBody>
          <a:bodyPr wrap="none">
            <a:spAutoFit/>
          </a:bodyPr>
          <a:lstStyle/>
          <a:p>
            <a:r>
              <a:rPr lang="ja-JP" altLang="en-US" sz="1600" b="1" i="0" dirty="0">
                <a:effectLst/>
                <a:latin typeface="メイリオ" panose="020B0604030504040204" pitchFamily="50" charset="-128"/>
                <a:ea typeface="メイリオ" panose="020B0604030504040204" pitchFamily="50" charset="-128"/>
              </a:rPr>
              <a:t>〒</a:t>
            </a:r>
            <a:r>
              <a:rPr lang="en-US" altLang="ja-JP" sz="1600" b="1" i="0" dirty="0">
                <a:effectLst/>
                <a:latin typeface="メイリオ" panose="020B0604030504040204" pitchFamily="50" charset="-128"/>
                <a:ea typeface="メイリオ" panose="020B0604030504040204" pitchFamily="50" charset="-128"/>
              </a:rPr>
              <a:t>577-0056</a:t>
            </a:r>
            <a:br>
              <a:rPr lang="ja-JP" altLang="en-US" sz="1600" b="1" dirty="0">
                <a:latin typeface="メイリオ" panose="020B0604030504040204" pitchFamily="50" charset="-128"/>
                <a:ea typeface="メイリオ" panose="020B0604030504040204" pitchFamily="50" charset="-128"/>
              </a:rPr>
            </a:br>
            <a:r>
              <a:rPr lang="ja-JP" altLang="en-US" sz="1600" b="1" i="0" dirty="0">
                <a:effectLst/>
                <a:latin typeface="メイリオ" panose="020B0604030504040204" pitchFamily="50" charset="-128"/>
                <a:ea typeface="メイリオ" panose="020B0604030504040204" pitchFamily="50" charset="-128"/>
              </a:rPr>
              <a:t>大阪府東大阪市長堂</a:t>
            </a:r>
            <a:r>
              <a:rPr lang="en-US" altLang="ja-JP" sz="1600" b="1" i="0" dirty="0">
                <a:effectLst/>
                <a:latin typeface="メイリオ" panose="020B0604030504040204" pitchFamily="50" charset="-128"/>
                <a:ea typeface="メイリオ" panose="020B0604030504040204" pitchFamily="50" charset="-128"/>
              </a:rPr>
              <a:t>1-5-6</a:t>
            </a:r>
          </a:p>
          <a:p>
            <a:r>
              <a:rPr lang="ja-JP" altLang="en-US" sz="1600" b="1" dirty="0">
                <a:latin typeface="メイリオ" panose="020B0604030504040204" pitchFamily="50" charset="-128"/>
                <a:ea typeface="メイリオ" panose="020B0604030504040204" pitchFamily="50" charset="-128"/>
              </a:rPr>
              <a:t>布施駅前セントラルビル</a:t>
            </a:r>
            <a:r>
              <a:rPr lang="en-US" altLang="ja-JP" sz="1600" b="1" dirty="0">
                <a:latin typeface="メイリオ" panose="020B0604030504040204" pitchFamily="50" charset="-128"/>
                <a:ea typeface="メイリオ" panose="020B0604030504040204" pitchFamily="50" charset="-128"/>
              </a:rPr>
              <a:t>8F</a:t>
            </a:r>
            <a:br>
              <a:rPr lang="ja-JP" altLang="en-US" sz="1600" b="1" dirty="0">
                <a:latin typeface="メイリオ" panose="020B0604030504040204" pitchFamily="50" charset="-128"/>
                <a:ea typeface="メイリオ" panose="020B0604030504040204" pitchFamily="50" charset="-128"/>
              </a:rPr>
            </a:br>
            <a:r>
              <a:rPr lang="ja-JP" altLang="en-US" sz="1600" b="1" dirty="0">
                <a:latin typeface="メイリオ" panose="020B0604030504040204" pitchFamily="50" charset="-128"/>
                <a:ea typeface="メイリオ" panose="020B0604030504040204" pitchFamily="50" charset="-128"/>
              </a:rPr>
              <a:t>ＴＥＬ</a:t>
            </a:r>
            <a:r>
              <a:rPr lang="ja-JP" altLang="en-US" sz="1600" b="1" i="0" dirty="0">
                <a:effectLst/>
                <a:latin typeface="メイリオ" panose="020B0604030504040204" pitchFamily="50" charset="-128"/>
                <a:ea typeface="メイリオ" panose="020B0604030504040204" pitchFamily="50" charset="-128"/>
              </a:rPr>
              <a:t>：</a:t>
            </a:r>
            <a:r>
              <a:rPr lang="en-US" altLang="ja-JP" sz="1600" b="1" i="0" dirty="0">
                <a:effectLst/>
                <a:latin typeface="メイリオ" panose="020B0604030504040204" pitchFamily="50" charset="-128"/>
                <a:ea typeface="メイリオ" panose="020B0604030504040204" pitchFamily="50" charset="-128"/>
              </a:rPr>
              <a:t>06-4308-1212</a:t>
            </a:r>
            <a:r>
              <a:rPr lang="ja-JP" altLang="en-US" sz="1600" b="1" i="0" dirty="0">
                <a:effectLst/>
                <a:latin typeface="メイリオ" panose="020B0604030504040204" pitchFamily="50" charset="-128"/>
                <a:ea typeface="メイリオ" panose="020B0604030504040204" pitchFamily="50" charset="-128"/>
              </a:rPr>
              <a:t>（代）</a:t>
            </a:r>
            <a:br>
              <a:rPr lang="en-US" altLang="ja-JP" sz="1600" b="1" dirty="0">
                <a:latin typeface="メイリオ" panose="020B0604030504040204" pitchFamily="50" charset="-128"/>
                <a:ea typeface="メイリオ" panose="020B0604030504040204" pitchFamily="50" charset="-128"/>
              </a:rPr>
            </a:br>
            <a:r>
              <a:rPr lang="ja-JP" altLang="en-US" sz="1600" b="1" dirty="0">
                <a:latin typeface="メイリオ" panose="020B0604030504040204" pitchFamily="50" charset="-128"/>
                <a:ea typeface="メイリオ" panose="020B0604030504040204" pitchFamily="50" charset="-128"/>
              </a:rPr>
              <a:t>ＦＡＸ</a:t>
            </a:r>
            <a:r>
              <a:rPr lang="ja-JP" altLang="en-US" sz="1600" b="1" i="0" dirty="0">
                <a:effectLst/>
                <a:latin typeface="メイリオ" panose="020B0604030504040204" pitchFamily="50" charset="-128"/>
                <a:ea typeface="メイリオ" panose="020B0604030504040204" pitchFamily="50" charset="-128"/>
              </a:rPr>
              <a:t>：</a:t>
            </a:r>
            <a:r>
              <a:rPr lang="en-US" altLang="ja-JP" sz="1600" b="1" i="0" dirty="0">
                <a:effectLst/>
                <a:latin typeface="メイリオ" panose="020B0604030504040204" pitchFamily="50" charset="-128"/>
                <a:ea typeface="メイリオ" panose="020B0604030504040204" pitchFamily="50" charset="-128"/>
              </a:rPr>
              <a:t>06-4308-1222</a:t>
            </a:r>
          </a:p>
          <a:p>
            <a:r>
              <a:rPr lang="ja-JP" altLang="en-US" sz="1600" b="1" dirty="0">
                <a:latin typeface="メイリオ" panose="020B0604030504040204" pitchFamily="50" charset="-128"/>
                <a:ea typeface="メイリオ" panose="020B0604030504040204" pitchFamily="50" charset="-128"/>
              </a:rPr>
              <a:t>営業担当：竹内・番平</a:t>
            </a:r>
            <a:endParaRPr lang="en-US" altLang="ja-JP" sz="1600" b="1" dirty="0">
              <a:latin typeface="メイリオ" panose="020B0604030504040204" pitchFamily="50" charset="-128"/>
              <a:ea typeface="メイリオ" panose="020B0604030504040204" pitchFamily="50" charset="-128"/>
            </a:endParaRPr>
          </a:p>
          <a:p>
            <a:endParaRPr lang="ja-JP" altLang="en-US" sz="1600" b="1" dirty="0">
              <a:latin typeface="メイリオ" panose="020B0604030504040204" pitchFamily="50" charset="-128"/>
              <a:ea typeface="メイリオ" panose="020B0604030504040204" pitchFamily="50" charset="-128"/>
            </a:endParaRPr>
          </a:p>
        </p:txBody>
      </p:sp>
      <p:sp>
        <p:nvSpPr>
          <p:cNvPr id="23" name="正方形/長方形 22">
            <a:extLst>
              <a:ext uri="{FF2B5EF4-FFF2-40B4-BE49-F238E27FC236}">
                <a16:creationId xmlns:a16="http://schemas.microsoft.com/office/drawing/2014/main" id="{935AAAAB-0930-E2AA-DFE6-9266A82D90DD}"/>
              </a:ext>
            </a:extLst>
          </p:cNvPr>
          <p:cNvSpPr/>
          <p:nvPr/>
        </p:nvSpPr>
        <p:spPr>
          <a:xfrm>
            <a:off x="1746267" y="4841865"/>
            <a:ext cx="3741730" cy="1569660"/>
          </a:xfrm>
          <a:prstGeom prst="rect">
            <a:avLst/>
          </a:prstGeom>
        </p:spPr>
        <p:txBody>
          <a:bodyPr wrap="none">
            <a:spAutoFit/>
          </a:bodyPr>
          <a:lstStyle/>
          <a:p>
            <a:r>
              <a:rPr lang="ja-JP" altLang="en-US" sz="1600" b="1" i="0" dirty="0">
                <a:effectLst/>
                <a:latin typeface="メイリオ" panose="020B0604030504040204" pitchFamily="50" charset="-128"/>
                <a:ea typeface="メイリオ" panose="020B0604030504040204" pitchFamily="50" charset="-128"/>
              </a:rPr>
              <a:t>〒</a:t>
            </a:r>
            <a:r>
              <a:rPr lang="en-US" altLang="ja-JP" sz="1600" b="1" i="0" dirty="0">
                <a:effectLst/>
                <a:latin typeface="メイリオ" panose="020B0604030504040204" pitchFamily="50" charset="-128"/>
                <a:ea typeface="メイリオ" panose="020B0604030504040204" pitchFamily="50" charset="-128"/>
              </a:rPr>
              <a:t>812-0011</a:t>
            </a:r>
            <a:br>
              <a:rPr lang="ja-JP" altLang="en-US" sz="1600" b="1" dirty="0">
                <a:latin typeface="メイリオ" panose="020B0604030504040204" pitchFamily="50" charset="-128"/>
                <a:ea typeface="メイリオ" panose="020B0604030504040204" pitchFamily="50" charset="-128"/>
              </a:rPr>
            </a:br>
            <a:r>
              <a:rPr lang="ja-JP" altLang="en-US" sz="1600" b="1" i="0" dirty="0">
                <a:effectLst/>
                <a:latin typeface="メイリオ" panose="020B0604030504040204" pitchFamily="50" charset="-128"/>
                <a:ea typeface="メイリオ" panose="020B0604030504040204" pitchFamily="50" charset="-128"/>
              </a:rPr>
              <a:t>福岡県福岡市博多区博多駅前</a:t>
            </a:r>
            <a:r>
              <a:rPr lang="en-US" altLang="ja-JP" sz="1600" b="1" i="0" dirty="0">
                <a:effectLst/>
                <a:latin typeface="メイリオ" panose="020B0604030504040204" pitchFamily="50" charset="-128"/>
                <a:ea typeface="メイリオ" panose="020B0604030504040204" pitchFamily="50" charset="-128"/>
              </a:rPr>
              <a:t>3-27-25</a:t>
            </a:r>
            <a:br>
              <a:rPr lang="ja-JP" altLang="en-US" sz="1600" b="1" dirty="0">
                <a:latin typeface="メイリオ" panose="020B0604030504040204" pitchFamily="50" charset="-128"/>
                <a:ea typeface="メイリオ" panose="020B0604030504040204" pitchFamily="50" charset="-128"/>
              </a:rPr>
            </a:br>
            <a:r>
              <a:rPr lang="ja-JP" altLang="en-US" sz="1600" b="1" i="0" dirty="0">
                <a:effectLst/>
                <a:latin typeface="メイリオ" panose="020B0604030504040204" pitchFamily="50" charset="-128"/>
                <a:ea typeface="メイリオ" panose="020B0604030504040204" pitchFamily="50" charset="-128"/>
              </a:rPr>
              <a:t>第</a:t>
            </a:r>
            <a:r>
              <a:rPr lang="en-US" altLang="ja-JP" sz="1600" b="1" i="0" dirty="0">
                <a:effectLst/>
                <a:latin typeface="メイリオ" panose="020B0604030504040204" pitchFamily="50" charset="-128"/>
                <a:ea typeface="メイリオ" panose="020B0604030504040204" pitchFamily="50" charset="-128"/>
              </a:rPr>
              <a:t>2</a:t>
            </a:r>
            <a:r>
              <a:rPr lang="ja-JP" altLang="en-US" sz="1600" b="1" i="0" dirty="0">
                <a:effectLst/>
                <a:latin typeface="メイリオ" panose="020B0604030504040204" pitchFamily="50" charset="-128"/>
                <a:ea typeface="メイリオ" panose="020B0604030504040204" pitchFamily="50" charset="-128"/>
              </a:rPr>
              <a:t>岡部ビル</a:t>
            </a:r>
            <a:r>
              <a:rPr lang="en-US" altLang="ja-JP" sz="1600" b="1" i="0" dirty="0">
                <a:effectLst/>
                <a:latin typeface="メイリオ" panose="020B0604030504040204" pitchFamily="50" charset="-128"/>
                <a:ea typeface="メイリオ" panose="020B0604030504040204" pitchFamily="50" charset="-128"/>
              </a:rPr>
              <a:t>9F</a:t>
            </a:r>
          </a:p>
          <a:p>
            <a:r>
              <a:rPr lang="ja-JP" altLang="en-US" sz="1600" b="1" dirty="0">
                <a:latin typeface="メイリオ" panose="020B0604030504040204" pitchFamily="50" charset="-128"/>
                <a:ea typeface="メイリオ" panose="020B0604030504040204" pitchFamily="50" charset="-128"/>
              </a:rPr>
              <a:t>営業担当：田中</a:t>
            </a:r>
            <a:br>
              <a:rPr lang="ja-JP" altLang="en-US" sz="1600" b="1" dirty="0">
                <a:latin typeface="メイリオ" panose="020B0604030504040204" pitchFamily="50" charset="-128"/>
                <a:ea typeface="メイリオ" panose="020B0604030504040204" pitchFamily="50" charset="-128"/>
              </a:rPr>
            </a:br>
            <a:r>
              <a:rPr lang="ja-JP" altLang="en-US" sz="1600" b="1" dirty="0">
                <a:latin typeface="メイリオ" panose="020B0604030504040204" pitchFamily="50" charset="-128"/>
                <a:ea typeface="メイリオ" panose="020B0604030504040204" pitchFamily="50" charset="-128"/>
              </a:rPr>
              <a:t>ＴＥＬ</a:t>
            </a:r>
            <a:r>
              <a:rPr lang="ja-JP" altLang="en-US" sz="1600" b="1" i="0" dirty="0">
                <a:effectLst/>
                <a:latin typeface="メイリオ" panose="020B0604030504040204" pitchFamily="50" charset="-128"/>
                <a:ea typeface="メイリオ" panose="020B0604030504040204" pitchFamily="50" charset="-128"/>
              </a:rPr>
              <a:t>：</a:t>
            </a:r>
            <a:r>
              <a:rPr lang="en-US" altLang="ja-JP" sz="1600" b="1" i="0" dirty="0">
                <a:effectLst/>
                <a:latin typeface="メイリオ" panose="020B0604030504040204" pitchFamily="50" charset="-128"/>
                <a:ea typeface="メイリオ" panose="020B0604030504040204" pitchFamily="50" charset="-128"/>
              </a:rPr>
              <a:t>06-4308-1212</a:t>
            </a:r>
            <a:br>
              <a:rPr lang="en-US" altLang="ja-JP" sz="1600" b="1" dirty="0">
                <a:latin typeface="メイリオ" panose="020B0604030504040204" pitchFamily="50" charset="-128"/>
                <a:ea typeface="メイリオ" panose="020B0604030504040204" pitchFamily="50" charset="-128"/>
              </a:rPr>
            </a:br>
            <a:r>
              <a:rPr lang="ja-JP" altLang="en-US" sz="1600" b="1" dirty="0">
                <a:latin typeface="メイリオ" panose="020B0604030504040204" pitchFamily="50" charset="-128"/>
                <a:ea typeface="メイリオ" panose="020B0604030504040204" pitchFamily="50" charset="-128"/>
              </a:rPr>
              <a:t>ＦＡＸ</a:t>
            </a:r>
            <a:r>
              <a:rPr lang="ja-JP" altLang="en-US" sz="1600" b="1" i="0" dirty="0">
                <a:effectLst/>
                <a:latin typeface="メイリオ" panose="020B0604030504040204" pitchFamily="50" charset="-128"/>
                <a:ea typeface="メイリオ" panose="020B0604030504040204" pitchFamily="50" charset="-128"/>
              </a:rPr>
              <a:t>：</a:t>
            </a:r>
            <a:r>
              <a:rPr lang="en-US" altLang="ja-JP" sz="1600" b="1" i="0" dirty="0">
                <a:effectLst/>
                <a:latin typeface="メイリオ" panose="020B0604030504040204" pitchFamily="50" charset="-128"/>
                <a:ea typeface="メイリオ" panose="020B0604030504040204" pitchFamily="50" charset="-128"/>
              </a:rPr>
              <a:t>06-4308-1222</a:t>
            </a:r>
            <a:endParaRPr lang="ja-JP" altLang="en-US" sz="1600" b="1" dirty="0">
              <a:latin typeface="メイリオ" panose="020B0604030504040204" pitchFamily="50" charset="-128"/>
              <a:ea typeface="メイリオ" panose="020B0604030504040204" pitchFamily="50" charset="-128"/>
            </a:endParaRPr>
          </a:p>
        </p:txBody>
      </p:sp>
      <p:pic>
        <p:nvPicPr>
          <p:cNvPr id="21" name="Picture 2" descr="メインイメージ">
            <a:extLst>
              <a:ext uri="{FF2B5EF4-FFF2-40B4-BE49-F238E27FC236}">
                <a16:creationId xmlns:a16="http://schemas.microsoft.com/office/drawing/2014/main" id="{D78A028F-DCC4-43B8-B7C0-AC541C73B3A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859" r="5972"/>
          <a:stretch/>
        </p:blipFill>
        <p:spPr bwMode="auto">
          <a:xfrm>
            <a:off x="164671" y="861053"/>
            <a:ext cx="1459184" cy="145589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259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128464" y="44624"/>
            <a:ext cx="8915400" cy="70609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200" b="1" dirty="0">
                <a:latin typeface="メイリオ" panose="020B0604030504040204" pitchFamily="50" charset="-128"/>
                <a:ea typeface="メイリオ" panose="020B0604030504040204" pitchFamily="50" charset="-128"/>
                <a:cs typeface="メイリオ" panose="020B0604030504040204" pitchFamily="50" charset="-128"/>
              </a:rPr>
              <a:t>贈り</a:t>
            </a: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もの</a:t>
            </a:r>
            <a:r>
              <a:rPr lang="ja-JP" altLang="en-US" sz="2200" b="1" dirty="0">
                <a:latin typeface="メイリオ" panose="020B0604030504040204" pitchFamily="50" charset="-128"/>
                <a:ea typeface="メイリオ" panose="020B0604030504040204" pitchFamily="50" charset="-128"/>
                <a:cs typeface="メイリオ" panose="020B0604030504040204" pitchFamily="50" charset="-128"/>
              </a:rPr>
              <a:t>の変化　</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 品物からカタログギフト　そして　インターネットへ ～</a:t>
            </a:r>
          </a:p>
        </p:txBody>
      </p:sp>
      <p:cxnSp>
        <p:nvCxnSpPr>
          <p:cNvPr id="5" name="直線コネクタ 4"/>
          <p:cNvCxnSpPr/>
          <p:nvPr/>
        </p:nvCxnSpPr>
        <p:spPr>
          <a:xfrm>
            <a:off x="624139" y="678706"/>
            <a:ext cx="8658962"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pic>
        <p:nvPicPr>
          <p:cNvPr id="1026" name="Picture 2" descr="「贈答品　イメージ」の画像検索結果"/>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7716" y="2204864"/>
            <a:ext cx="2019059" cy="1346697"/>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337072" y="894730"/>
            <a:ext cx="4249092" cy="1015663"/>
          </a:xfrm>
          <a:prstGeom prst="rect">
            <a:avLst/>
          </a:prstGeom>
          <a:noFill/>
        </p:spPr>
        <p:txBody>
          <a:bodyPr wrap="square" rtlCol="0">
            <a:spAutoFit/>
          </a:bodyPr>
          <a:lstStyle/>
          <a:p>
            <a:r>
              <a:rPr kumimoji="1"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人から人へ･･･</a:t>
            </a:r>
            <a:endParaRPr kumimoji="1"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気持ちのこもった贈りもの</a:t>
            </a:r>
            <a:endParaRPr kumimoji="1"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b="1" dirty="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ギフトの歴史は大きく変化を見せてきました</a:t>
            </a:r>
          </a:p>
        </p:txBody>
      </p:sp>
      <p:sp>
        <p:nvSpPr>
          <p:cNvPr id="3" name="テキスト ボックス 2"/>
          <p:cNvSpPr txBox="1"/>
          <p:nvPr/>
        </p:nvSpPr>
        <p:spPr>
          <a:xfrm>
            <a:off x="2936776" y="2350652"/>
            <a:ext cx="2880320" cy="954107"/>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rPr>
              <a:t>儀礼的な意味合いの強いギフト</a:t>
            </a:r>
            <a:endPar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それぞれのシーンにあった</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品物</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が</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贈り物として広がりました</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ボックス 6"/>
          <p:cNvSpPr txBox="1"/>
          <p:nvPr/>
        </p:nvSpPr>
        <p:spPr>
          <a:xfrm>
            <a:off x="6249144" y="2204864"/>
            <a:ext cx="3960440" cy="461665"/>
          </a:xfrm>
          <a:prstGeom prst="rect">
            <a:avLst/>
          </a:prstGeom>
          <a:noFill/>
        </p:spPr>
        <p:txBody>
          <a:bodyPr wrap="square" rtlCol="0">
            <a:spAutoFit/>
          </a:bodyPr>
          <a:lstStyle/>
          <a:p>
            <a:r>
              <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rPr>
              <a:t>個人の好みも多様化し、頂かれた方がお好きな</a:t>
            </a:r>
            <a:endParaRPr kumimoji="1"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品物をお選び頂けるカタログギフトが主流に</a:t>
            </a:r>
            <a:endParaRPr kumimoji="1"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右矢印 13"/>
          <p:cNvSpPr/>
          <p:nvPr/>
        </p:nvSpPr>
        <p:spPr>
          <a:xfrm rot="8061732">
            <a:off x="5226027" y="3924566"/>
            <a:ext cx="586075" cy="607494"/>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6">
                  <a:lumMod val="75000"/>
                </a:schemeClr>
              </a:solidFill>
            </a:endParaRPr>
          </a:p>
        </p:txBody>
      </p:sp>
      <p:sp>
        <p:nvSpPr>
          <p:cNvPr id="15" name="テキスト ボックス 14"/>
          <p:cNvSpPr txBox="1"/>
          <p:nvPr/>
        </p:nvSpPr>
        <p:spPr>
          <a:xfrm>
            <a:off x="374261" y="4327028"/>
            <a:ext cx="5189310" cy="323165"/>
          </a:xfrm>
          <a:prstGeom prst="rect">
            <a:avLst/>
          </a:prstGeom>
          <a:noFill/>
        </p:spPr>
        <p:txBody>
          <a:bodyPr wrap="square" rtlCol="0">
            <a:spAutoFit/>
          </a:bodyPr>
          <a:lstStyle/>
          <a:p>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インターネットとの普及でカタログからＷＥＢへ</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4438" y="4581129"/>
            <a:ext cx="878297" cy="730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623" y="5391195"/>
            <a:ext cx="1098240" cy="895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0623" y="4600521"/>
            <a:ext cx="1356177" cy="71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テキスト ボックス 24"/>
          <p:cNvSpPr txBox="1"/>
          <p:nvPr/>
        </p:nvSpPr>
        <p:spPr>
          <a:xfrm>
            <a:off x="7533509" y="5408109"/>
            <a:ext cx="2404775" cy="430887"/>
          </a:xfrm>
          <a:prstGeom prst="rect">
            <a:avLst/>
          </a:prstGeom>
          <a:noFill/>
        </p:spPr>
        <p:txBody>
          <a:bodyPr wrap="square" rtlCol="0">
            <a:spAutoFit/>
          </a:bodyPr>
          <a:lstStyle/>
          <a:p>
            <a:r>
              <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rPr>
              <a:t>食品や体験をお選びする方が</a:t>
            </a:r>
            <a:endParaRPr kumimoji="1"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rPr>
              <a:t>増えて来ました</a:t>
            </a:r>
            <a:endParaRPr kumimoji="1"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8" name="直線コネクタ 27"/>
          <p:cNvCxnSpPr/>
          <p:nvPr/>
        </p:nvCxnSpPr>
        <p:spPr>
          <a:xfrm>
            <a:off x="0" y="692696"/>
            <a:ext cx="9906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右矢印 28"/>
          <p:cNvSpPr/>
          <p:nvPr/>
        </p:nvSpPr>
        <p:spPr>
          <a:xfrm rot="1646984">
            <a:off x="5654320" y="2612007"/>
            <a:ext cx="586075" cy="607494"/>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6">
                  <a:lumMod val="75000"/>
                </a:schemeClr>
              </a:solidFill>
            </a:endParaRPr>
          </a:p>
        </p:txBody>
      </p:sp>
      <p:sp>
        <p:nvSpPr>
          <p:cNvPr id="8" name="テキスト ボックス 7">
            <a:extLst>
              <a:ext uri="{FF2B5EF4-FFF2-40B4-BE49-F238E27FC236}">
                <a16:creationId xmlns:a16="http://schemas.microsoft.com/office/drawing/2014/main" id="{7EC8ED9B-31D3-85BE-EDAC-BD2129E999EB}"/>
              </a:ext>
            </a:extLst>
          </p:cNvPr>
          <p:cNvSpPr txBox="1"/>
          <p:nvPr/>
        </p:nvSpPr>
        <p:spPr>
          <a:xfrm>
            <a:off x="1239240" y="6519700"/>
            <a:ext cx="2747193" cy="215444"/>
          </a:xfrm>
          <a:prstGeom prst="rect">
            <a:avLst/>
          </a:prstGeom>
          <a:noFill/>
        </p:spPr>
        <p:txBody>
          <a:bodyPr wrap="square" rtlCol="0">
            <a:spAutoFit/>
          </a:bodyPr>
          <a:lstStyle/>
          <a:p>
            <a:pPr algn="ctr"/>
            <a:r>
              <a:rPr lang="en-US" altLang="ja-JP" sz="800" dirty="0">
                <a:solidFill>
                  <a:schemeClr val="bg1">
                    <a:lumMod val="50000"/>
                  </a:schemeClr>
                </a:solidFill>
                <a:latin typeface="Meiryo UI" panose="020B0604030504040204" pitchFamily="50" charset="-128"/>
                <a:ea typeface="Meiryo UI" panose="020B0604030504040204" pitchFamily="50" charset="-128"/>
              </a:rPr>
              <a:t>C</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opyright©2024</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Loire</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All</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Rights</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Reserved</a:t>
            </a:r>
            <a:endParaRPr kumimoji="1" lang="ja-JP" altLang="en-US" sz="800" dirty="0">
              <a:solidFill>
                <a:schemeClr val="bg1">
                  <a:lumMod val="50000"/>
                </a:schemeClr>
              </a:solidFill>
              <a:latin typeface="Meiryo UI" panose="020B0604030504040204" pitchFamily="50" charset="-128"/>
              <a:ea typeface="Meiryo UI" panose="020B0604030504040204" pitchFamily="50" charset="-128"/>
            </a:endParaRPr>
          </a:p>
        </p:txBody>
      </p:sp>
      <p:pic>
        <p:nvPicPr>
          <p:cNvPr id="16" name="図 15">
            <a:extLst>
              <a:ext uri="{FF2B5EF4-FFF2-40B4-BE49-F238E27FC236}">
                <a16:creationId xmlns:a16="http://schemas.microsoft.com/office/drawing/2014/main" id="{1C7BCCA2-BB5A-E9C6-AFEE-D8E3BEB8B99E}"/>
              </a:ext>
            </a:extLst>
          </p:cNvPr>
          <p:cNvPicPr>
            <a:picLocks noChangeAspect="1"/>
          </p:cNvPicPr>
          <p:nvPr/>
        </p:nvPicPr>
        <p:blipFill>
          <a:blip r:embed="rId6"/>
          <a:stretch>
            <a:fillRect/>
          </a:stretch>
        </p:blipFill>
        <p:spPr>
          <a:xfrm>
            <a:off x="1096171" y="4820156"/>
            <a:ext cx="1936834" cy="1261368"/>
          </a:xfrm>
          <a:prstGeom prst="rect">
            <a:avLst/>
          </a:prstGeom>
        </p:spPr>
      </p:pic>
      <p:pic>
        <p:nvPicPr>
          <p:cNvPr id="18" name="図 17">
            <a:extLst>
              <a:ext uri="{FF2B5EF4-FFF2-40B4-BE49-F238E27FC236}">
                <a16:creationId xmlns:a16="http://schemas.microsoft.com/office/drawing/2014/main" id="{488F6660-D0D6-751F-3512-7F2046309742}"/>
              </a:ext>
            </a:extLst>
          </p:cNvPr>
          <p:cNvPicPr>
            <a:picLocks noChangeAspect="1"/>
          </p:cNvPicPr>
          <p:nvPr/>
        </p:nvPicPr>
        <p:blipFill>
          <a:blip r:embed="rId7">
            <a:clrChange>
              <a:clrFrom>
                <a:srgbClr val="FFE4DB"/>
              </a:clrFrom>
              <a:clrTo>
                <a:srgbClr val="FFE4DB">
                  <a:alpha val="0"/>
                </a:srgbClr>
              </a:clrTo>
            </a:clrChange>
          </a:blip>
          <a:stretch>
            <a:fillRect/>
          </a:stretch>
        </p:blipFill>
        <p:spPr>
          <a:xfrm rot="20928804">
            <a:off x="4617393" y="4634955"/>
            <a:ext cx="837573" cy="1033822"/>
          </a:xfrm>
          <a:prstGeom prst="rect">
            <a:avLst/>
          </a:prstGeom>
        </p:spPr>
      </p:pic>
      <p:pic>
        <p:nvPicPr>
          <p:cNvPr id="20" name="図 19">
            <a:extLst>
              <a:ext uri="{FF2B5EF4-FFF2-40B4-BE49-F238E27FC236}">
                <a16:creationId xmlns:a16="http://schemas.microsoft.com/office/drawing/2014/main" id="{947AE02F-FA1C-2D9E-0276-B5570EEF7099}"/>
              </a:ext>
            </a:extLst>
          </p:cNvPr>
          <p:cNvPicPr>
            <a:picLocks noChangeAspect="1"/>
          </p:cNvPicPr>
          <p:nvPr/>
        </p:nvPicPr>
        <p:blipFill>
          <a:blip r:embed="rId8"/>
          <a:stretch>
            <a:fillRect/>
          </a:stretch>
        </p:blipFill>
        <p:spPr>
          <a:xfrm>
            <a:off x="6488086" y="2733666"/>
            <a:ext cx="1203562" cy="1703188"/>
          </a:xfrm>
          <a:prstGeom prst="rect">
            <a:avLst/>
          </a:prstGeom>
          <a:ln>
            <a:solidFill>
              <a:schemeClr val="tx1"/>
            </a:solidFill>
          </a:ln>
        </p:spPr>
      </p:pic>
      <p:pic>
        <p:nvPicPr>
          <p:cNvPr id="22" name="図 21">
            <a:extLst>
              <a:ext uri="{FF2B5EF4-FFF2-40B4-BE49-F238E27FC236}">
                <a16:creationId xmlns:a16="http://schemas.microsoft.com/office/drawing/2014/main" id="{442338F9-BD88-E782-7769-2568E273D5A9}"/>
              </a:ext>
            </a:extLst>
          </p:cNvPr>
          <p:cNvPicPr>
            <a:picLocks noChangeAspect="1"/>
          </p:cNvPicPr>
          <p:nvPr/>
        </p:nvPicPr>
        <p:blipFill>
          <a:blip r:embed="rId9"/>
          <a:stretch>
            <a:fillRect/>
          </a:stretch>
        </p:blipFill>
        <p:spPr>
          <a:xfrm>
            <a:off x="8114591" y="2734962"/>
            <a:ext cx="1197990" cy="1703189"/>
          </a:xfrm>
          <a:prstGeom prst="rect">
            <a:avLst/>
          </a:prstGeom>
          <a:ln>
            <a:solidFill>
              <a:schemeClr val="tx1"/>
            </a:solidFill>
          </a:ln>
        </p:spPr>
      </p:pic>
      <p:pic>
        <p:nvPicPr>
          <p:cNvPr id="26" name="図 25">
            <a:extLst>
              <a:ext uri="{FF2B5EF4-FFF2-40B4-BE49-F238E27FC236}">
                <a16:creationId xmlns:a16="http://schemas.microsoft.com/office/drawing/2014/main" id="{00C25592-FF36-B9EF-6103-DCA3E3603E2E}"/>
              </a:ext>
            </a:extLst>
          </p:cNvPr>
          <p:cNvPicPr>
            <a:picLocks noChangeAspect="1"/>
          </p:cNvPicPr>
          <p:nvPr/>
        </p:nvPicPr>
        <p:blipFill>
          <a:blip r:embed="rId10"/>
          <a:stretch>
            <a:fillRect/>
          </a:stretch>
        </p:blipFill>
        <p:spPr>
          <a:xfrm>
            <a:off x="402559" y="6450541"/>
            <a:ext cx="836681" cy="287978"/>
          </a:xfrm>
          <a:prstGeom prst="rect">
            <a:avLst/>
          </a:prstGeom>
        </p:spPr>
      </p:pic>
      <p:sp>
        <p:nvSpPr>
          <p:cNvPr id="27" name="正方形/長方形 26">
            <a:extLst>
              <a:ext uri="{FF2B5EF4-FFF2-40B4-BE49-F238E27FC236}">
                <a16:creationId xmlns:a16="http://schemas.microsoft.com/office/drawing/2014/main" id="{ECD437CD-0539-D588-A019-E6169F9ADB0C}"/>
              </a:ext>
            </a:extLst>
          </p:cNvPr>
          <p:cNvSpPr/>
          <p:nvPr/>
        </p:nvSpPr>
        <p:spPr>
          <a:xfrm>
            <a:off x="-1" y="0"/>
            <a:ext cx="9905999" cy="80945"/>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1BE5EE42-73F6-973E-62CD-280A898F69D7}"/>
              </a:ext>
            </a:extLst>
          </p:cNvPr>
          <p:cNvSpPr/>
          <p:nvPr/>
        </p:nvSpPr>
        <p:spPr>
          <a:xfrm>
            <a:off x="-2" y="6775898"/>
            <a:ext cx="9905999" cy="80945"/>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B5183FBE-405B-F9E4-FF95-CB953F4029F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19015" y="5544212"/>
            <a:ext cx="1206051" cy="805525"/>
          </a:xfrm>
          <a:prstGeom prst="rect">
            <a:avLst/>
          </a:prstGeom>
        </p:spPr>
      </p:pic>
    </p:spTree>
    <p:extLst>
      <p:ext uri="{BB962C8B-B14F-4D97-AF65-F5344CB8AC3E}">
        <p14:creationId xmlns:p14="http://schemas.microsoft.com/office/powerpoint/2010/main" val="3080641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08A5D8BF-2BCC-E770-D4BC-978BC9FDC250}"/>
              </a:ext>
            </a:extLst>
          </p:cNvPr>
          <p:cNvPicPr>
            <a:picLocks noChangeAspect="1"/>
          </p:cNvPicPr>
          <p:nvPr/>
        </p:nvPicPr>
        <p:blipFill>
          <a:blip r:embed="rId2"/>
          <a:stretch>
            <a:fillRect/>
          </a:stretch>
        </p:blipFill>
        <p:spPr>
          <a:xfrm>
            <a:off x="5340079" y="2604854"/>
            <a:ext cx="4159921" cy="2706722"/>
          </a:xfrm>
          <a:prstGeom prst="rect">
            <a:avLst/>
          </a:prstGeom>
        </p:spPr>
      </p:pic>
      <p:sp>
        <p:nvSpPr>
          <p:cNvPr id="4" name="タイトル 1"/>
          <p:cNvSpPr txBox="1">
            <a:spLocks/>
          </p:cNvSpPr>
          <p:nvPr/>
        </p:nvSpPr>
        <p:spPr>
          <a:xfrm>
            <a:off x="-15552" y="44624"/>
            <a:ext cx="8915400" cy="70609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600" b="1"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ギフトカードメモリカ</a:t>
            </a:r>
            <a:r>
              <a:rPr lang="ja-JP" altLang="en-US" sz="2600" b="1" dirty="0">
                <a:latin typeface="メイリオ" panose="020B0604030504040204" pitchFamily="50" charset="-128"/>
                <a:ea typeface="メイリオ" panose="020B0604030504040204" pitchFamily="50" charset="-128"/>
                <a:cs typeface="メイリオ" panose="020B0604030504040204" pitchFamily="50" charset="-128"/>
              </a:rPr>
              <a:t>とは</a:t>
            </a:r>
            <a:endParaRPr lang="en-US" altLang="ja-JP" sz="2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サブタイトル 2"/>
          <p:cNvSpPr txBox="1">
            <a:spLocks/>
          </p:cNvSpPr>
          <p:nvPr/>
        </p:nvSpPr>
        <p:spPr>
          <a:xfrm>
            <a:off x="704528" y="1167135"/>
            <a:ext cx="8424936" cy="482453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algn="l"/>
            <a:r>
              <a:rPr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ギフトの新しいカタチ・・・</a:t>
            </a:r>
            <a:endParaRPr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l"/>
            <a:r>
              <a:rPr lang="ja-JP" altLang="en-US" sz="4400" u="sng" dirty="0">
                <a:solidFill>
                  <a:schemeClr val="tx1"/>
                </a:solidFill>
                <a:latin typeface="AR P明朝体U" panose="020B0600010101010101" pitchFamily="50" charset="-128"/>
                <a:ea typeface="AR P明朝体U" panose="020B0600010101010101" pitchFamily="50" charset="-128"/>
              </a:rPr>
              <a:t>「カタログギフトの</a:t>
            </a:r>
            <a:r>
              <a:rPr lang="en-US" altLang="ja-JP" sz="4400" u="sng" dirty="0">
                <a:solidFill>
                  <a:schemeClr val="tx1"/>
                </a:solidFill>
                <a:latin typeface="AR P明朝体U" panose="020B0600010101010101" pitchFamily="50" charset="-128"/>
                <a:ea typeface="AR P明朝体U" panose="020B0600010101010101" pitchFamily="50" charset="-128"/>
              </a:rPr>
              <a:t>WEB</a:t>
            </a:r>
            <a:r>
              <a:rPr lang="ja-JP" altLang="en-US" sz="4400" u="sng" dirty="0">
                <a:solidFill>
                  <a:schemeClr val="tx1"/>
                </a:solidFill>
                <a:latin typeface="AR P明朝体U" panose="020B0600010101010101" pitchFamily="50" charset="-128"/>
                <a:ea typeface="AR P明朝体U" panose="020B0600010101010101" pitchFamily="50" charset="-128"/>
              </a:rPr>
              <a:t>版。」</a:t>
            </a:r>
          </a:p>
        </p:txBody>
      </p:sp>
      <p:cxnSp>
        <p:nvCxnSpPr>
          <p:cNvPr id="5" name="直線コネクタ 4"/>
          <p:cNvCxnSpPr/>
          <p:nvPr/>
        </p:nvCxnSpPr>
        <p:spPr>
          <a:xfrm>
            <a:off x="624139" y="692696"/>
            <a:ext cx="8658962"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右矢印 6"/>
          <p:cNvSpPr/>
          <p:nvPr/>
        </p:nvSpPr>
        <p:spPr>
          <a:xfrm>
            <a:off x="4043394" y="3608960"/>
            <a:ext cx="936104" cy="576417"/>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ＤＨＰ平成ゴシックW5" panose="02010601000101010101" pitchFamily="2" charset="-128"/>
            </a:endParaRPr>
          </a:p>
        </p:txBody>
      </p:sp>
      <p:sp>
        <p:nvSpPr>
          <p:cNvPr id="9" name="テキスト ボックス 8"/>
          <p:cNvSpPr txBox="1"/>
          <p:nvPr/>
        </p:nvSpPr>
        <p:spPr>
          <a:xfrm>
            <a:off x="495300" y="5448706"/>
            <a:ext cx="9144000" cy="646331"/>
          </a:xfrm>
          <a:prstGeom prst="rect">
            <a:avLst/>
          </a:prstGeom>
          <a:noFill/>
        </p:spPr>
        <p:txBody>
          <a:bodyPr wrap="square" rtlCol="0">
            <a:spAutoFit/>
          </a:bodyPr>
          <a:lstStyle/>
          <a:p>
            <a:pPr algn="ct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従来のブックタイプのカタログギフトからインターネットでお申込みが出来る</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dirty="0">
                <a:latin typeface="メイリオ" panose="020B0604030504040204" pitchFamily="50" charset="-128"/>
                <a:ea typeface="メイリオ" panose="020B0604030504040204" pitchFamily="50" charset="-128"/>
                <a:cs typeface="メイリオ" panose="020B0604030504040204" pitchFamily="50" charset="-128"/>
              </a:rPr>
              <a:t>カードタイプのカタログギフトになりました。</a:t>
            </a:r>
          </a:p>
        </p:txBody>
      </p:sp>
      <p:sp>
        <p:nvSpPr>
          <p:cNvPr id="14" name="テキスト ボックス 13">
            <a:extLst>
              <a:ext uri="{FF2B5EF4-FFF2-40B4-BE49-F238E27FC236}">
                <a16:creationId xmlns:a16="http://schemas.microsoft.com/office/drawing/2014/main" id="{35872965-E0FA-4E6F-8C78-D3E949C60750}"/>
              </a:ext>
            </a:extLst>
          </p:cNvPr>
          <p:cNvSpPr txBox="1"/>
          <p:nvPr/>
        </p:nvSpPr>
        <p:spPr>
          <a:xfrm>
            <a:off x="1239240" y="6448619"/>
            <a:ext cx="2747193" cy="215444"/>
          </a:xfrm>
          <a:prstGeom prst="rect">
            <a:avLst/>
          </a:prstGeom>
          <a:noFill/>
        </p:spPr>
        <p:txBody>
          <a:bodyPr wrap="square" rtlCol="0">
            <a:spAutoFit/>
          </a:bodyPr>
          <a:lstStyle/>
          <a:p>
            <a:pPr algn="ctr"/>
            <a:r>
              <a:rPr lang="en-US" altLang="ja-JP" sz="800" dirty="0">
                <a:solidFill>
                  <a:schemeClr val="bg1">
                    <a:lumMod val="50000"/>
                  </a:schemeClr>
                </a:solidFill>
                <a:latin typeface="Meiryo UI" panose="020B0604030504040204" pitchFamily="50" charset="-128"/>
                <a:ea typeface="Meiryo UI" panose="020B0604030504040204" pitchFamily="50" charset="-128"/>
              </a:rPr>
              <a:t>C</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opyright©2024</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Loire</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All</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Rights</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Reserved</a:t>
            </a:r>
            <a:endParaRPr kumimoji="1" lang="ja-JP" altLang="en-US" sz="800" dirty="0">
              <a:solidFill>
                <a:schemeClr val="bg1">
                  <a:lumMod val="50000"/>
                </a:schemeClr>
              </a:solidFill>
              <a:latin typeface="Meiryo UI" panose="020B0604030504040204" pitchFamily="50" charset="-128"/>
              <a:ea typeface="Meiryo UI" panose="020B0604030504040204" pitchFamily="50" charset="-128"/>
            </a:endParaRPr>
          </a:p>
        </p:txBody>
      </p:sp>
      <p:cxnSp>
        <p:nvCxnSpPr>
          <p:cNvPr id="17" name="直線コネクタ 16"/>
          <p:cNvCxnSpPr/>
          <p:nvPr/>
        </p:nvCxnSpPr>
        <p:spPr>
          <a:xfrm>
            <a:off x="0" y="692696"/>
            <a:ext cx="9906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図 7">
            <a:extLst>
              <a:ext uri="{FF2B5EF4-FFF2-40B4-BE49-F238E27FC236}">
                <a16:creationId xmlns:a16="http://schemas.microsoft.com/office/drawing/2014/main" id="{F569E8F3-D268-4B35-F5DE-04EFACC3ED8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465657" y="4475474"/>
            <a:ext cx="1227787" cy="799599"/>
          </a:xfrm>
          <a:prstGeom prst="rect">
            <a:avLst/>
          </a:prstGeom>
        </p:spPr>
      </p:pic>
      <p:sp>
        <p:nvSpPr>
          <p:cNvPr id="22" name="テキスト ボックス 21">
            <a:extLst>
              <a:ext uri="{FF2B5EF4-FFF2-40B4-BE49-F238E27FC236}">
                <a16:creationId xmlns:a16="http://schemas.microsoft.com/office/drawing/2014/main" id="{48966670-F8D5-A67B-7BFA-786EF81BDE00}"/>
              </a:ext>
            </a:extLst>
          </p:cNvPr>
          <p:cNvSpPr txBox="1"/>
          <p:nvPr/>
        </p:nvSpPr>
        <p:spPr>
          <a:xfrm>
            <a:off x="472892" y="6053519"/>
            <a:ext cx="9144000" cy="369332"/>
          </a:xfrm>
          <a:prstGeom prst="rect">
            <a:avLst/>
          </a:prstGeom>
          <a:noFill/>
        </p:spPr>
        <p:txBody>
          <a:bodyPr wrap="square" rtlCol="0">
            <a:spAutoFit/>
          </a:bodyPr>
          <a:lstStyle/>
          <a:p>
            <a:pPr algn="ctr"/>
            <a:r>
              <a:rPr lang="en-US" altLang="ja-JP" dirty="0"/>
              <a:t>https://gift.memorica.jp/loire</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6" name="図 25">
            <a:extLst>
              <a:ext uri="{FF2B5EF4-FFF2-40B4-BE49-F238E27FC236}">
                <a16:creationId xmlns:a16="http://schemas.microsoft.com/office/drawing/2014/main" id="{C111C045-221E-E11F-A316-AC2FEE4A6B60}"/>
              </a:ext>
            </a:extLst>
          </p:cNvPr>
          <p:cNvPicPr>
            <a:picLocks noChangeAspect="1"/>
          </p:cNvPicPr>
          <p:nvPr/>
        </p:nvPicPr>
        <p:blipFill>
          <a:blip r:embed="rId4"/>
          <a:stretch>
            <a:fillRect/>
          </a:stretch>
        </p:blipFill>
        <p:spPr>
          <a:xfrm>
            <a:off x="402559" y="6393123"/>
            <a:ext cx="836681" cy="287978"/>
          </a:xfrm>
          <a:prstGeom prst="rect">
            <a:avLst/>
          </a:prstGeom>
        </p:spPr>
      </p:pic>
      <p:sp>
        <p:nvSpPr>
          <p:cNvPr id="27" name="正方形/長方形 26">
            <a:extLst>
              <a:ext uri="{FF2B5EF4-FFF2-40B4-BE49-F238E27FC236}">
                <a16:creationId xmlns:a16="http://schemas.microsoft.com/office/drawing/2014/main" id="{DF21A8BD-EFE9-DE98-4FC4-D940F41EC393}"/>
              </a:ext>
            </a:extLst>
          </p:cNvPr>
          <p:cNvSpPr/>
          <p:nvPr/>
        </p:nvSpPr>
        <p:spPr>
          <a:xfrm>
            <a:off x="-1" y="0"/>
            <a:ext cx="9905999" cy="80945"/>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46AA84E5-90CA-08C0-3C6B-3AA8D87E8C7A}"/>
              </a:ext>
            </a:extLst>
          </p:cNvPr>
          <p:cNvSpPr/>
          <p:nvPr/>
        </p:nvSpPr>
        <p:spPr>
          <a:xfrm>
            <a:off x="-2" y="6775898"/>
            <a:ext cx="9905999" cy="80945"/>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E7130755-ECDA-793C-5C1C-B7A730D9D324}"/>
              </a:ext>
            </a:extLst>
          </p:cNvPr>
          <p:cNvPicPr>
            <a:picLocks noChangeAspect="1"/>
          </p:cNvPicPr>
          <p:nvPr/>
        </p:nvPicPr>
        <p:blipFill rotWithShape="1">
          <a:blip r:embed="rId5">
            <a:extLst>
              <a:ext uri="{28A0092B-C50C-407E-A947-70E740481C1C}">
                <a14:useLocalDpi xmlns:a14="http://schemas.microsoft.com/office/drawing/2010/main" val="0"/>
              </a:ext>
            </a:extLst>
          </a:blip>
          <a:srcRect l="8098" t="8959" r="7349" b="7366"/>
          <a:stretch/>
        </p:blipFill>
        <p:spPr>
          <a:xfrm>
            <a:off x="7977336" y="5843756"/>
            <a:ext cx="576064" cy="570090"/>
          </a:xfrm>
          <a:prstGeom prst="rect">
            <a:avLst/>
          </a:prstGeom>
        </p:spPr>
      </p:pic>
      <p:pic>
        <p:nvPicPr>
          <p:cNvPr id="12" name="図 11">
            <a:extLst>
              <a:ext uri="{FF2B5EF4-FFF2-40B4-BE49-F238E27FC236}">
                <a16:creationId xmlns:a16="http://schemas.microsoft.com/office/drawing/2014/main" id="{33CC8C9C-D375-8B16-7D4A-00387853AE15}"/>
              </a:ext>
            </a:extLst>
          </p:cNvPr>
          <p:cNvPicPr>
            <a:picLocks noChangeAspect="1"/>
          </p:cNvPicPr>
          <p:nvPr/>
        </p:nvPicPr>
        <p:blipFill>
          <a:blip r:embed="rId6"/>
          <a:stretch>
            <a:fillRect/>
          </a:stretch>
        </p:blipFill>
        <p:spPr>
          <a:xfrm>
            <a:off x="546483" y="2866557"/>
            <a:ext cx="1459067" cy="2061222"/>
          </a:xfrm>
          <a:prstGeom prst="rect">
            <a:avLst/>
          </a:prstGeom>
        </p:spPr>
      </p:pic>
      <p:pic>
        <p:nvPicPr>
          <p:cNvPr id="15" name="図 14">
            <a:extLst>
              <a:ext uri="{FF2B5EF4-FFF2-40B4-BE49-F238E27FC236}">
                <a16:creationId xmlns:a16="http://schemas.microsoft.com/office/drawing/2014/main" id="{93F1930A-12C3-F98B-FB76-3EBEA70E0E7F}"/>
              </a:ext>
            </a:extLst>
          </p:cNvPr>
          <p:cNvPicPr>
            <a:picLocks noChangeAspect="1"/>
          </p:cNvPicPr>
          <p:nvPr/>
        </p:nvPicPr>
        <p:blipFill>
          <a:blip r:embed="rId7"/>
          <a:stretch>
            <a:fillRect/>
          </a:stretch>
        </p:blipFill>
        <p:spPr>
          <a:xfrm>
            <a:off x="2189789" y="2866557"/>
            <a:ext cx="1456154" cy="2061222"/>
          </a:xfrm>
          <a:prstGeom prst="rect">
            <a:avLst/>
          </a:prstGeom>
        </p:spPr>
      </p:pic>
    </p:spTree>
    <p:extLst>
      <p:ext uri="{BB962C8B-B14F-4D97-AF65-F5344CB8AC3E}">
        <p14:creationId xmlns:p14="http://schemas.microsoft.com/office/powerpoint/2010/main" val="1076490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344489" y="1232940"/>
            <a:ext cx="9403044" cy="892552"/>
          </a:xfrm>
          <a:prstGeom prst="rect">
            <a:avLst/>
          </a:prstGeom>
          <a:noFill/>
        </p:spPr>
        <p:txBody>
          <a:bodyPr wrap="square" rtlCol="0">
            <a:spAutoFit/>
          </a:bodyPr>
          <a:lstStyle/>
          <a:p>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お届け先様の商品お申し込みも簡単で便利です。</a:t>
            </a:r>
            <a:endParaRPr lang="en-US" altLang="ja-JP" sz="13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メモリカ専用の交換サイトにアクセス頂き、メモリカギフトカードの裏面にあるカード番号と</a:t>
            </a:r>
            <a:r>
              <a:rPr lang="en-US" altLang="ja-JP" sz="1300" dirty="0">
                <a:latin typeface="メイリオ" panose="020B0604030504040204" pitchFamily="50" charset="-128"/>
                <a:ea typeface="メイリオ" panose="020B0604030504040204" pitchFamily="50" charset="-128"/>
                <a:cs typeface="メイリオ" panose="020B0604030504040204" pitchFamily="50" charset="-128"/>
              </a:rPr>
              <a:t>PIN</a:t>
            </a:r>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番号をご入力いただくだけで自宅やオフィスで</a:t>
            </a:r>
            <a:r>
              <a:rPr lang="en-US" altLang="ja-JP" sz="1300" dirty="0">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ショッピングがお楽しみいただけます。</a:t>
            </a:r>
            <a:endParaRPr lang="en-US" altLang="ja-JP" sz="13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お好みの商品を選んでお申し込みいただくと、約</a:t>
            </a:r>
            <a:r>
              <a:rPr lang="en-US" altLang="ja-JP" sz="1300" dirty="0">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週間後にご希望の場所へ商品をお届けいたします。</a:t>
            </a:r>
            <a:endParaRPr kumimoji="1" lang="ja-JP" altLang="en-US" sz="13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3" name="直線コネクタ 22"/>
          <p:cNvCxnSpPr/>
          <p:nvPr/>
        </p:nvCxnSpPr>
        <p:spPr>
          <a:xfrm>
            <a:off x="398494" y="980728"/>
            <a:ext cx="8658962"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65002330-2B39-4625-A2B4-5DC60C05B2B0}"/>
              </a:ext>
            </a:extLst>
          </p:cNvPr>
          <p:cNvSpPr txBox="1"/>
          <p:nvPr/>
        </p:nvSpPr>
        <p:spPr>
          <a:xfrm>
            <a:off x="1289589" y="6487738"/>
            <a:ext cx="2747193" cy="215444"/>
          </a:xfrm>
          <a:prstGeom prst="rect">
            <a:avLst/>
          </a:prstGeom>
          <a:noFill/>
        </p:spPr>
        <p:txBody>
          <a:bodyPr wrap="square" rtlCol="0">
            <a:spAutoFit/>
          </a:bodyPr>
          <a:lstStyle/>
          <a:p>
            <a:pPr algn="ctr"/>
            <a:r>
              <a:rPr lang="en-US" altLang="ja-JP" sz="800" dirty="0">
                <a:solidFill>
                  <a:schemeClr val="bg1">
                    <a:lumMod val="50000"/>
                  </a:schemeClr>
                </a:solidFill>
                <a:latin typeface="Meiryo UI" panose="020B0604030504040204" pitchFamily="50" charset="-128"/>
                <a:ea typeface="Meiryo UI" panose="020B0604030504040204" pitchFamily="50" charset="-128"/>
              </a:rPr>
              <a:t>C</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opyright©2024</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Loire</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All</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Rights</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Reserved</a:t>
            </a:r>
            <a:endParaRPr kumimoji="1" lang="ja-JP" altLang="en-US" sz="800" dirty="0">
              <a:solidFill>
                <a:schemeClr val="bg1">
                  <a:lumMod val="50000"/>
                </a:schemeClr>
              </a:solidFill>
              <a:latin typeface="Meiryo UI" panose="020B0604030504040204" pitchFamily="50" charset="-128"/>
              <a:ea typeface="Meiryo UI" panose="020B0604030504040204" pitchFamily="50" charset="-128"/>
            </a:endParaRPr>
          </a:p>
        </p:txBody>
      </p:sp>
      <p:cxnSp>
        <p:nvCxnSpPr>
          <p:cNvPr id="35" name="直線コネクタ 34"/>
          <p:cNvCxnSpPr/>
          <p:nvPr/>
        </p:nvCxnSpPr>
        <p:spPr>
          <a:xfrm>
            <a:off x="0" y="980728"/>
            <a:ext cx="9906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272480" y="211287"/>
            <a:ext cx="9475053" cy="769441"/>
          </a:xfrm>
          <a:prstGeom prst="rect">
            <a:avLst/>
          </a:prstGeom>
          <a:noFill/>
        </p:spPr>
        <p:txBody>
          <a:bodyPr wrap="square" rtlCol="0">
            <a:spAutoFit/>
          </a:bodyPr>
          <a:lstStyle/>
          <a:p>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環境があればすぐに使えるシンプルさ。</a:t>
            </a:r>
          </a:p>
          <a:p>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　　　メモリカは</a:t>
            </a:r>
            <a:r>
              <a:rPr lang="ja-JP" altLang="en-US" sz="2800" b="1" dirty="0">
                <a:solidFill>
                  <a:schemeClr val="accent6"/>
                </a:solidFill>
                <a:latin typeface="メイリオ" panose="020B0604030504040204" pitchFamily="50" charset="-128"/>
                <a:ea typeface="メイリオ" panose="020B0604030504040204" pitchFamily="50" charset="-128"/>
                <a:cs typeface="メイリオ" panose="020B0604030504040204" pitchFamily="50" charset="-128"/>
              </a:rPr>
              <a:t>簡単便利でラクラク</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お申し込み！！</a:t>
            </a:r>
            <a:endPar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5" name="図 24">
            <a:extLst>
              <a:ext uri="{FF2B5EF4-FFF2-40B4-BE49-F238E27FC236}">
                <a16:creationId xmlns:a16="http://schemas.microsoft.com/office/drawing/2014/main" id="{C44ED1B2-062D-7F80-929D-09DF2B8E96F2}"/>
              </a:ext>
            </a:extLst>
          </p:cNvPr>
          <p:cNvPicPr>
            <a:picLocks noChangeAspect="1"/>
          </p:cNvPicPr>
          <p:nvPr/>
        </p:nvPicPr>
        <p:blipFill>
          <a:blip r:embed="rId2"/>
          <a:stretch>
            <a:fillRect/>
          </a:stretch>
        </p:blipFill>
        <p:spPr>
          <a:xfrm>
            <a:off x="443852" y="6428750"/>
            <a:ext cx="836681" cy="287978"/>
          </a:xfrm>
          <a:prstGeom prst="rect">
            <a:avLst/>
          </a:prstGeom>
        </p:spPr>
      </p:pic>
      <p:sp>
        <p:nvSpPr>
          <p:cNvPr id="28" name="正方形/長方形 27">
            <a:extLst>
              <a:ext uri="{FF2B5EF4-FFF2-40B4-BE49-F238E27FC236}">
                <a16:creationId xmlns:a16="http://schemas.microsoft.com/office/drawing/2014/main" id="{B8FFB03F-7787-964E-8CCE-2863FEA66FF2}"/>
              </a:ext>
            </a:extLst>
          </p:cNvPr>
          <p:cNvSpPr/>
          <p:nvPr/>
        </p:nvSpPr>
        <p:spPr>
          <a:xfrm>
            <a:off x="-1" y="0"/>
            <a:ext cx="9905999" cy="80945"/>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84582EE8-2CE3-95D8-6190-43E563307013}"/>
              </a:ext>
            </a:extLst>
          </p:cNvPr>
          <p:cNvSpPr/>
          <p:nvPr/>
        </p:nvSpPr>
        <p:spPr>
          <a:xfrm>
            <a:off x="-2" y="6775898"/>
            <a:ext cx="9905999" cy="80945"/>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80DC258A-4571-1168-AFF0-E90D4481B9FA}"/>
              </a:ext>
            </a:extLst>
          </p:cNvPr>
          <p:cNvPicPr>
            <a:picLocks noChangeAspect="1"/>
          </p:cNvPicPr>
          <p:nvPr/>
        </p:nvPicPr>
        <p:blipFill>
          <a:blip r:embed="rId3"/>
          <a:stretch>
            <a:fillRect/>
          </a:stretch>
        </p:blipFill>
        <p:spPr>
          <a:xfrm>
            <a:off x="-2" y="2400106"/>
            <a:ext cx="2349053" cy="3208896"/>
          </a:xfrm>
          <a:prstGeom prst="rect">
            <a:avLst/>
          </a:prstGeom>
        </p:spPr>
      </p:pic>
      <p:pic>
        <p:nvPicPr>
          <p:cNvPr id="7" name="図 6">
            <a:extLst>
              <a:ext uri="{FF2B5EF4-FFF2-40B4-BE49-F238E27FC236}">
                <a16:creationId xmlns:a16="http://schemas.microsoft.com/office/drawing/2014/main" id="{2C7A2466-6810-4469-AB05-8934306FD99C}"/>
              </a:ext>
            </a:extLst>
          </p:cNvPr>
          <p:cNvPicPr>
            <a:picLocks noChangeAspect="1"/>
          </p:cNvPicPr>
          <p:nvPr/>
        </p:nvPicPr>
        <p:blipFill>
          <a:blip r:embed="rId4"/>
          <a:stretch>
            <a:fillRect/>
          </a:stretch>
        </p:blipFill>
        <p:spPr>
          <a:xfrm>
            <a:off x="2500084" y="2417942"/>
            <a:ext cx="2261479" cy="3173222"/>
          </a:xfrm>
          <a:prstGeom prst="rect">
            <a:avLst/>
          </a:prstGeom>
        </p:spPr>
      </p:pic>
      <p:pic>
        <p:nvPicPr>
          <p:cNvPr id="17" name="図 16">
            <a:extLst>
              <a:ext uri="{FF2B5EF4-FFF2-40B4-BE49-F238E27FC236}">
                <a16:creationId xmlns:a16="http://schemas.microsoft.com/office/drawing/2014/main" id="{4A7E9209-A36D-D1AD-E6AD-06E6D9972D64}"/>
              </a:ext>
            </a:extLst>
          </p:cNvPr>
          <p:cNvPicPr>
            <a:picLocks noChangeAspect="1"/>
          </p:cNvPicPr>
          <p:nvPr/>
        </p:nvPicPr>
        <p:blipFill>
          <a:blip r:embed="rId5"/>
          <a:stretch>
            <a:fillRect/>
          </a:stretch>
        </p:blipFill>
        <p:spPr>
          <a:xfrm>
            <a:off x="4829677" y="2355700"/>
            <a:ext cx="2349053" cy="3297707"/>
          </a:xfrm>
          <a:prstGeom prst="rect">
            <a:avLst/>
          </a:prstGeom>
        </p:spPr>
      </p:pic>
      <p:pic>
        <p:nvPicPr>
          <p:cNvPr id="21" name="図 20">
            <a:extLst>
              <a:ext uri="{FF2B5EF4-FFF2-40B4-BE49-F238E27FC236}">
                <a16:creationId xmlns:a16="http://schemas.microsoft.com/office/drawing/2014/main" id="{37609466-6E3C-7023-BF8F-0F3E910AD2E4}"/>
              </a:ext>
            </a:extLst>
          </p:cNvPr>
          <p:cNvPicPr>
            <a:picLocks noChangeAspect="1"/>
          </p:cNvPicPr>
          <p:nvPr/>
        </p:nvPicPr>
        <p:blipFill>
          <a:blip r:embed="rId6"/>
          <a:stretch>
            <a:fillRect/>
          </a:stretch>
        </p:blipFill>
        <p:spPr>
          <a:xfrm>
            <a:off x="7314955" y="2280541"/>
            <a:ext cx="2431913" cy="3381603"/>
          </a:xfrm>
          <a:prstGeom prst="rect">
            <a:avLst/>
          </a:prstGeom>
        </p:spPr>
      </p:pic>
      <p:pic>
        <p:nvPicPr>
          <p:cNvPr id="9" name="図 8">
            <a:extLst>
              <a:ext uri="{FF2B5EF4-FFF2-40B4-BE49-F238E27FC236}">
                <a16:creationId xmlns:a16="http://schemas.microsoft.com/office/drawing/2014/main" id="{11BB478A-F1B6-61F9-C5E5-A1CC9A5AAE7E}"/>
              </a:ext>
            </a:extLst>
          </p:cNvPr>
          <p:cNvPicPr>
            <a:picLocks noChangeAspect="1"/>
          </p:cNvPicPr>
          <p:nvPr/>
        </p:nvPicPr>
        <p:blipFill>
          <a:blip r:embed="rId7"/>
          <a:stretch>
            <a:fillRect/>
          </a:stretch>
        </p:blipFill>
        <p:spPr>
          <a:xfrm>
            <a:off x="2888136" y="2965695"/>
            <a:ext cx="1485376" cy="519528"/>
          </a:xfrm>
          <a:prstGeom prst="rect">
            <a:avLst/>
          </a:prstGeom>
          <a:ln>
            <a:solidFill>
              <a:schemeClr val="tx1"/>
            </a:solidFill>
          </a:ln>
        </p:spPr>
      </p:pic>
      <p:pic>
        <p:nvPicPr>
          <p:cNvPr id="6" name="図 5">
            <a:extLst>
              <a:ext uri="{FF2B5EF4-FFF2-40B4-BE49-F238E27FC236}">
                <a16:creationId xmlns:a16="http://schemas.microsoft.com/office/drawing/2014/main" id="{F04172CB-A338-C5D3-8905-C5C7BD351D58}"/>
              </a:ext>
            </a:extLst>
          </p:cNvPr>
          <p:cNvPicPr>
            <a:picLocks noChangeAspect="1"/>
          </p:cNvPicPr>
          <p:nvPr/>
        </p:nvPicPr>
        <p:blipFill>
          <a:blip r:embed="rId8"/>
          <a:stretch>
            <a:fillRect/>
          </a:stretch>
        </p:blipFill>
        <p:spPr>
          <a:xfrm>
            <a:off x="272480" y="2945240"/>
            <a:ext cx="1809727" cy="215444"/>
          </a:xfrm>
          <a:prstGeom prst="rect">
            <a:avLst/>
          </a:prstGeom>
          <a:ln>
            <a:solidFill>
              <a:schemeClr val="tx1"/>
            </a:solidFill>
          </a:ln>
        </p:spPr>
      </p:pic>
      <p:pic>
        <p:nvPicPr>
          <p:cNvPr id="30" name="図 29">
            <a:extLst>
              <a:ext uri="{FF2B5EF4-FFF2-40B4-BE49-F238E27FC236}">
                <a16:creationId xmlns:a16="http://schemas.microsoft.com/office/drawing/2014/main" id="{7280153D-C1AE-EA69-B86C-28607C9E87B5}"/>
              </a:ext>
            </a:extLst>
          </p:cNvPr>
          <p:cNvPicPr>
            <a:picLocks noChangeAspect="1"/>
          </p:cNvPicPr>
          <p:nvPr/>
        </p:nvPicPr>
        <p:blipFill rotWithShape="1">
          <a:blip r:embed="rId9">
            <a:extLst>
              <a:ext uri="{28A0092B-C50C-407E-A947-70E740481C1C}">
                <a14:useLocalDpi xmlns:a14="http://schemas.microsoft.com/office/drawing/2010/main" val="0"/>
              </a:ext>
            </a:extLst>
          </a:blip>
          <a:srcRect l="8098" t="8959" r="7349" b="7366"/>
          <a:stretch/>
        </p:blipFill>
        <p:spPr>
          <a:xfrm>
            <a:off x="2143071" y="3869619"/>
            <a:ext cx="441575" cy="436996"/>
          </a:xfrm>
          <a:prstGeom prst="rect">
            <a:avLst/>
          </a:prstGeom>
        </p:spPr>
      </p:pic>
    </p:spTree>
    <p:extLst>
      <p:ext uri="{BB962C8B-B14F-4D97-AF65-F5344CB8AC3E}">
        <p14:creationId xmlns:p14="http://schemas.microsoft.com/office/powerpoint/2010/main" val="284867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4F6AAC3-C313-ABB1-8C1F-FEDE4524FB96}"/>
              </a:ext>
            </a:extLst>
          </p:cNvPr>
          <p:cNvPicPr>
            <a:picLocks noChangeAspect="1"/>
          </p:cNvPicPr>
          <p:nvPr/>
        </p:nvPicPr>
        <p:blipFill>
          <a:blip r:embed="rId2"/>
          <a:stretch>
            <a:fillRect/>
          </a:stretch>
        </p:blipFill>
        <p:spPr>
          <a:xfrm>
            <a:off x="1239240" y="3135083"/>
            <a:ext cx="7173583" cy="3497929"/>
          </a:xfrm>
          <a:prstGeom prst="rect">
            <a:avLst/>
          </a:prstGeom>
        </p:spPr>
      </p:pic>
      <p:sp>
        <p:nvSpPr>
          <p:cNvPr id="9" name="テキスト ボックス 8"/>
          <p:cNvSpPr txBox="1"/>
          <p:nvPr/>
        </p:nvSpPr>
        <p:spPr>
          <a:xfrm>
            <a:off x="302483" y="211287"/>
            <a:ext cx="9475053" cy="769441"/>
          </a:xfrm>
          <a:prstGeom prst="rect">
            <a:avLst/>
          </a:prstGeom>
          <a:noFill/>
        </p:spPr>
        <p:txBody>
          <a:bodyPr wrap="square" rtlCol="0">
            <a:spAutoFit/>
          </a:bodyPr>
          <a:lstStyle/>
          <a:p>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環境があればすぐに使えるシンプルさ。</a:t>
            </a:r>
          </a:p>
          <a:p>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600" dirty="0">
                <a:latin typeface="メイリオ" panose="020B0604030504040204" pitchFamily="50" charset="-128"/>
                <a:ea typeface="メイリオ" panose="020B0604030504040204" pitchFamily="50" charset="-128"/>
                <a:cs typeface="メイリオ" panose="020B0604030504040204" pitchFamily="50" charset="-128"/>
              </a:rPr>
              <a:t>メモリカは</a:t>
            </a:r>
            <a:r>
              <a:rPr lang="ja-JP" altLang="en-US" sz="2600" b="1" dirty="0">
                <a:solidFill>
                  <a:schemeClr val="accent6"/>
                </a:solidFill>
                <a:latin typeface="メイリオ" panose="020B0604030504040204" pitchFamily="50" charset="-128"/>
                <a:ea typeface="メイリオ" panose="020B0604030504040204" pitchFamily="50" charset="-128"/>
                <a:cs typeface="メイリオ" panose="020B0604030504040204" pitchFamily="50" charset="-128"/>
              </a:rPr>
              <a:t>色々な機能を取り揃えてます</a:t>
            </a:r>
            <a:r>
              <a:rPr lang="ja-JP" altLang="en-US" sz="2600" dirty="0">
                <a:solidFill>
                  <a:schemeClr val="accent6"/>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2600" dirty="0">
              <a:solidFill>
                <a:schemeClr val="accent6"/>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Text Box 11">
            <a:extLst>
              <a:ext uri="{FF2B5EF4-FFF2-40B4-BE49-F238E27FC236}">
                <a16:creationId xmlns:a16="http://schemas.microsoft.com/office/drawing/2014/main" id="{B79BE173-B55E-4CB4-A7D8-3F01A137B355}"/>
              </a:ext>
            </a:extLst>
          </p:cNvPr>
          <p:cNvSpPr txBox="1">
            <a:spLocks noChangeArrowheads="1"/>
          </p:cNvSpPr>
          <p:nvPr/>
        </p:nvSpPr>
        <p:spPr bwMode="auto">
          <a:xfrm>
            <a:off x="-159568" y="1138624"/>
            <a:ext cx="80645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r>
              <a:rPr lang="en-US" altLang="ja-JP" sz="2000" u="sng" dirty="0" err="1">
                <a:solidFill>
                  <a:schemeClr val="tx1">
                    <a:lumMod val="75000"/>
                    <a:lumOff val="25000"/>
                  </a:schemeClr>
                </a:solidFill>
                <a:latin typeface="Meiryo UI" panose="020B0604030504040204" pitchFamily="50" charset="-128"/>
                <a:ea typeface="Meiryo UI" panose="020B0604030504040204" pitchFamily="50" charset="-128"/>
              </a:rPr>
              <a:t>MemoriCA</a:t>
            </a:r>
            <a:r>
              <a:rPr lang="ja-JP" altLang="en-US" sz="2000" u="sng" dirty="0">
                <a:solidFill>
                  <a:schemeClr val="tx1">
                    <a:lumMod val="75000"/>
                    <a:lumOff val="25000"/>
                  </a:schemeClr>
                </a:solidFill>
                <a:latin typeface="Meiryo UI" panose="020B0604030504040204" pitchFamily="50" charset="-128"/>
                <a:ea typeface="Meiryo UI" panose="020B0604030504040204" pitchFamily="50" charset="-128"/>
              </a:rPr>
              <a:t>ポイントシステムとは、　カードを贈る！　・　ネットで選ぶ！</a:t>
            </a:r>
            <a:endParaRPr lang="en-US" altLang="ja-JP" sz="2000" u="sng"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50" name="テキスト ボックス 49">
            <a:extLst>
              <a:ext uri="{FF2B5EF4-FFF2-40B4-BE49-F238E27FC236}">
                <a16:creationId xmlns:a16="http://schemas.microsoft.com/office/drawing/2014/main" id="{4C1BBAC5-EFA3-4404-B53C-075484DF4653}"/>
              </a:ext>
            </a:extLst>
          </p:cNvPr>
          <p:cNvSpPr txBox="1"/>
          <p:nvPr/>
        </p:nvSpPr>
        <p:spPr>
          <a:xfrm>
            <a:off x="1239240" y="6448619"/>
            <a:ext cx="2747193" cy="215444"/>
          </a:xfrm>
          <a:prstGeom prst="rect">
            <a:avLst/>
          </a:prstGeom>
          <a:noFill/>
        </p:spPr>
        <p:txBody>
          <a:bodyPr wrap="square" rtlCol="0">
            <a:spAutoFit/>
          </a:bodyPr>
          <a:lstStyle/>
          <a:p>
            <a:pPr algn="ctr"/>
            <a:r>
              <a:rPr lang="en-US" altLang="ja-JP" sz="800" dirty="0">
                <a:solidFill>
                  <a:schemeClr val="bg1">
                    <a:lumMod val="50000"/>
                  </a:schemeClr>
                </a:solidFill>
                <a:latin typeface="Meiryo UI" panose="020B0604030504040204" pitchFamily="50" charset="-128"/>
                <a:ea typeface="Meiryo UI" panose="020B0604030504040204" pitchFamily="50" charset="-128"/>
              </a:rPr>
              <a:t>C</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opyright©2024</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Loire</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All</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Rights</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Reserved</a:t>
            </a:r>
            <a:endParaRPr kumimoji="1" lang="ja-JP" altLang="en-US" sz="800" dirty="0">
              <a:solidFill>
                <a:schemeClr val="bg1">
                  <a:lumMod val="50000"/>
                </a:schemeClr>
              </a:solidFill>
              <a:latin typeface="Meiryo UI" panose="020B0604030504040204" pitchFamily="50" charset="-128"/>
              <a:ea typeface="Meiryo UI" panose="020B0604030504040204" pitchFamily="50" charset="-128"/>
            </a:endParaRPr>
          </a:p>
        </p:txBody>
      </p:sp>
      <p:cxnSp>
        <p:nvCxnSpPr>
          <p:cNvPr id="17" name="直線コネクタ 16"/>
          <p:cNvCxnSpPr/>
          <p:nvPr/>
        </p:nvCxnSpPr>
        <p:spPr>
          <a:xfrm>
            <a:off x="0" y="980728"/>
            <a:ext cx="9906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 Box 11">
            <a:extLst>
              <a:ext uri="{FF2B5EF4-FFF2-40B4-BE49-F238E27FC236}">
                <a16:creationId xmlns:a16="http://schemas.microsoft.com/office/drawing/2014/main" id="{B79BE173-B55E-4CB4-A7D8-3F01A137B355}"/>
              </a:ext>
            </a:extLst>
          </p:cNvPr>
          <p:cNvSpPr txBox="1">
            <a:spLocks noChangeArrowheads="1"/>
          </p:cNvSpPr>
          <p:nvPr/>
        </p:nvSpPr>
        <p:spPr bwMode="auto">
          <a:xfrm>
            <a:off x="560512" y="1563879"/>
            <a:ext cx="74968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1800" u="sng" dirty="0">
                <a:solidFill>
                  <a:schemeClr val="tx1">
                    <a:lumMod val="75000"/>
                    <a:lumOff val="25000"/>
                  </a:schemeClr>
                </a:solidFill>
                <a:latin typeface="Meiryo UI" panose="020B0604030504040204" pitchFamily="50" charset="-128"/>
                <a:ea typeface="Meiryo UI" panose="020B0604030504040204" pitchFamily="50" charset="-128"/>
              </a:rPr>
              <a:t>◎カードタイプの為、</a:t>
            </a:r>
            <a:r>
              <a:rPr lang="ja-JP" altLang="en-US" sz="1800" b="1" u="sng" dirty="0">
                <a:solidFill>
                  <a:schemeClr val="accent6"/>
                </a:solidFill>
                <a:latin typeface="Meiryo UI" panose="020B0604030504040204" pitchFamily="50" charset="-128"/>
                <a:ea typeface="Meiryo UI" panose="020B0604030504040204" pitchFamily="50" charset="-128"/>
              </a:rPr>
              <a:t>持ち運びも便利</a:t>
            </a:r>
            <a:r>
              <a:rPr lang="en-US" altLang="ja-JP" sz="1800" b="1" u="sng" dirty="0">
                <a:solidFill>
                  <a:schemeClr val="accent6"/>
                </a:solidFill>
                <a:latin typeface="Meiryo UI" panose="020B0604030504040204" pitchFamily="50" charset="-128"/>
                <a:ea typeface="Meiryo UI" panose="020B0604030504040204" pitchFamily="50" charset="-128"/>
              </a:rPr>
              <a:t>!!</a:t>
            </a:r>
            <a:r>
              <a:rPr lang="ja-JP" altLang="en-US" sz="1800" u="sng" dirty="0">
                <a:solidFill>
                  <a:schemeClr val="accent6"/>
                </a:solidFill>
                <a:latin typeface="Meiryo UI" panose="020B0604030504040204" pitchFamily="50" charset="-128"/>
                <a:ea typeface="Meiryo UI" panose="020B0604030504040204" pitchFamily="50" charset="-128"/>
              </a:rPr>
              <a:t>　</a:t>
            </a:r>
            <a:r>
              <a:rPr lang="ja-JP" altLang="en-US" sz="1800" u="sng" dirty="0">
                <a:solidFill>
                  <a:schemeClr val="tx1">
                    <a:lumMod val="75000"/>
                    <a:lumOff val="25000"/>
                  </a:schemeClr>
                </a:solidFill>
                <a:latin typeface="Meiryo UI" panose="020B0604030504040204" pitchFamily="50" charset="-128"/>
                <a:ea typeface="Meiryo UI" panose="020B0604030504040204" pitchFamily="50" charset="-128"/>
              </a:rPr>
              <a:t>電車でお持ち帰りもラクラク</a:t>
            </a:r>
            <a:endParaRPr lang="en-US" altLang="ja-JP" sz="1800" u="sng"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22" name="Text Box 11">
            <a:extLst>
              <a:ext uri="{FF2B5EF4-FFF2-40B4-BE49-F238E27FC236}">
                <a16:creationId xmlns:a16="http://schemas.microsoft.com/office/drawing/2014/main" id="{B79BE173-B55E-4CB4-A7D8-3F01A137B355}"/>
              </a:ext>
            </a:extLst>
          </p:cNvPr>
          <p:cNvSpPr txBox="1">
            <a:spLocks noChangeArrowheads="1"/>
          </p:cNvSpPr>
          <p:nvPr/>
        </p:nvSpPr>
        <p:spPr bwMode="auto">
          <a:xfrm>
            <a:off x="560512" y="1963989"/>
            <a:ext cx="74968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1800" u="sng" dirty="0">
                <a:solidFill>
                  <a:schemeClr val="tx1">
                    <a:lumMod val="75000"/>
                    <a:lumOff val="25000"/>
                  </a:schemeClr>
                </a:solidFill>
                <a:latin typeface="Meiryo UI" panose="020B0604030504040204" pitchFamily="50" charset="-128"/>
                <a:ea typeface="Meiryo UI" panose="020B0604030504040204" pitchFamily="50" charset="-128"/>
              </a:rPr>
              <a:t>◎ポイント内であれば　</a:t>
            </a:r>
            <a:r>
              <a:rPr lang="ja-JP" altLang="en-US" sz="1800" b="1" u="sng" dirty="0">
                <a:solidFill>
                  <a:schemeClr val="accent6"/>
                </a:solidFill>
                <a:latin typeface="Meiryo UI" panose="020B0604030504040204" pitchFamily="50" charset="-128"/>
                <a:ea typeface="Meiryo UI" panose="020B0604030504040204" pitchFamily="50" charset="-128"/>
              </a:rPr>
              <a:t>お好きな商品を複数個　</a:t>
            </a:r>
            <a:r>
              <a:rPr lang="ja-JP" altLang="en-US" sz="1800" b="1" u="sng" dirty="0">
                <a:latin typeface="Meiryo UI" panose="020B0604030504040204" pitchFamily="50" charset="-128"/>
                <a:ea typeface="Meiryo UI" panose="020B0604030504040204" pitchFamily="50" charset="-128"/>
              </a:rPr>
              <a:t>選択可能</a:t>
            </a:r>
            <a:endParaRPr lang="en-US" altLang="ja-JP" sz="1800" u="sng" dirty="0">
              <a:latin typeface="Meiryo UI" panose="020B0604030504040204" pitchFamily="50" charset="-128"/>
              <a:ea typeface="Meiryo UI" panose="020B0604030504040204" pitchFamily="50" charset="-128"/>
            </a:endParaRPr>
          </a:p>
        </p:txBody>
      </p:sp>
      <p:sp>
        <p:nvSpPr>
          <p:cNvPr id="24" name="Text Box 11">
            <a:extLst>
              <a:ext uri="{FF2B5EF4-FFF2-40B4-BE49-F238E27FC236}">
                <a16:creationId xmlns:a16="http://schemas.microsoft.com/office/drawing/2014/main" id="{B79BE173-B55E-4CB4-A7D8-3F01A137B355}"/>
              </a:ext>
            </a:extLst>
          </p:cNvPr>
          <p:cNvSpPr txBox="1">
            <a:spLocks noChangeArrowheads="1"/>
          </p:cNvSpPr>
          <p:nvPr/>
        </p:nvSpPr>
        <p:spPr bwMode="auto">
          <a:xfrm>
            <a:off x="560512" y="2765751"/>
            <a:ext cx="87129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1800" u="sng" dirty="0">
                <a:solidFill>
                  <a:schemeClr val="tx1">
                    <a:lumMod val="75000"/>
                    <a:lumOff val="25000"/>
                  </a:schemeClr>
                </a:solidFill>
                <a:latin typeface="Meiryo UI" panose="020B0604030504040204" pitchFamily="50" charset="-128"/>
                <a:ea typeface="Meiryo UI" panose="020B0604030504040204" pitchFamily="50" charset="-128"/>
              </a:rPr>
              <a:t>◎クレジット決済で</a:t>
            </a:r>
            <a:r>
              <a:rPr lang="ja-JP" altLang="en-US" sz="1800" b="1" u="sng" dirty="0">
                <a:solidFill>
                  <a:schemeClr val="accent6"/>
                </a:solidFill>
                <a:latin typeface="Meiryo UI" panose="020B0604030504040204" pitchFamily="50" charset="-128"/>
                <a:ea typeface="Meiryo UI" panose="020B0604030504040204" pitchFamily="50" charset="-128"/>
              </a:rPr>
              <a:t>ポイント以上の商品・他に気に入った商品</a:t>
            </a:r>
            <a:r>
              <a:rPr lang="ja-JP" altLang="en-US" sz="1800" u="sng" dirty="0">
                <a:solidFill>
                  <a:schemeClr val="tx1">
                    <a:lumMod val="75000"/>
                    <a:lumOff val="25000"/>
                  </a:schemeClr>
                </a:solidFill>
                <a:latin typeface="Meiryo UI" panose="020B0604030504040204" pitchFamily="50" charset="-128"/>
                <a:ea typeface="Meiryo UI" panose="020B0604030504040204" pitchFamily="50" charset="-128"/>
              </a:rPr>
              <a:t>もお選び頂けます</a:t>
            </a:r>
            <a:endParaRPr lang="en-US" altLang="ja-JP" sz="1800" u="sng"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25" name="Text Box 11">
            <a:extLst>
              <a:ext uri="{FF2B5EF4-FFF2-40B4-BE49-F238E27FC236}">
                <a16:creationId xmlns:a16="http://schemas.microsoft.com/office/drawing/2014/main" id="{B79BE173-B55E-4CB4-A7D8-3F01A137B355}"/>
              </a:ext>
            </a:extLst>
          </p:cNvPr>
          <p:cNvSpPr txBox="1">
            <a:spLocks noChangeArrowheads="1"/>
          </p:cNvSpPr>
          <p:nvPr/>
        </p:nvSpPr>
        <p:spPr bwMode="auto">
          <a:xfrm>
            <a:off x="560512" y="2365641"/>
            <a:ext cx="74968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1800" u="sng" dirty="0">
                <a:solidFill>
                  <a:schemeClr val="tx1">
                    <a:lumMod val="75000"/>
                    <a:lumOff val="25000"/>
                  </a:schemeClr>
                </a:solidFill>
                <a:latin typeface="Meiryo UI" panose="020B0604030504040204" pitchFamily="50" charset="-128"/>
                <a:ea typeface="Meiryo UI" panose="020B0604030504040204" pitchFamily="50" charset="-128"/>
              </a:rPr>
              <a:t>◎他のカードとポイントを合算してご利用頂けます</a:t>
            </a:r>
            <a:endParaRPr lang="en-US" altLang="ja-JP" sz="1800" u="sng" dirty="0">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26B7284D-352E-8234-4141-91108E5F4D28}"/>
              </a:ext>
            </a:extLst>
          </p:cNvPr>
          <p:cNvPicPr>
            <a:picLocks noChangeAspect="1"/>
          </p:cNvPicPr>
          <p:nvPr/>
        </p:nvPicPr>
        <p:blipFill>
          <a:blip r:embed="rId3"/>
          <a:stretch>
            <a:fillRect/>
          </a:stretch>
        </p:blipFill>
        <p:spPr>
          <a:xfrm>
            <a:off x="402559" y="6412352"/>
            <a:ext cx="836681" cy="287978"/>
          </a:xfrm>
          <a:prstGeom prst="rect">
            <a:avLst/>
          </a:prstGeom>
        </p:spPr>
      </p:pic>
      <p:sp>
        <p:nvSpPr>
          <p:cNvPr id="5" name="正方形/長方形 4">
            <a:extLst>
              <a:ext uri="{FF2B5EF4-FFF2-40B4-BE49-F238E27FC236}">
                <a16:creationId xmlns:a16="http://schemas.microsoft.com/office/drawing/2014/main" id="{2D246320-130C-C486-B16B-DAB9489C4605}"/>
              </a:ext>
            </a:extLst>
          </p:cNvPr>
          <p:cNvSpPr/>
          <p:nvPr/>
        </p:nvSpPr>
        <p:spPr>
          <a:xfrm>
            <a:off x="-1" y="0"/>
            <a:ext cx="9905999" cy="80945"/>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81974879-062C-08C2-5D7A-8F87D749B8CF}"/>
              </a:ext>
            </a:extLst>
          </p:cNvPr>
          <p:cNvSpPr/>
          <p:nvPr/>
        </p:nvSpPr>
        <p:spPr>
          <a:xfrm>
            <a:off x="-2" y="6775898"/>
            <a:ext cx="9905999" cy="80945"/>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89878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03472" y="1676791"/>
            <a:ext cx="9477503" cy="523220"/>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rPr>
              <a:t>メモリカギフトカード専用ウェブサイトは、ファッション・キッチン</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雑貨、お肉、スイーツなどのグルメはもちろんの事、インポートブランドや温泉、レストラン、アクティビティなど合計</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5,000</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アイテム以上の掲載をしています。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タイトル 1"/>
          <p:cNvSpPr txBox="1">
            <a:spLocks/>
          </p:cNvSpPr>
          <p:nvPr/>
        </p:nvSpPr>
        <p:spPr>
          <a:xfrm>
            <a:off x="230906" y="0"/>
            <a:ext cx="8915400" cy="70609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商品ラインナップ</a:t>
            </a:r>
            <a:endParaRPr lang="en-US" altLang="ja-JP"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テキスト ボックス 15">
            <a:extLst>
              <a:ext uri="{FF2B5EF4-FFF2-40B4-BE49-F238E27FC236}">
                <a16:creationId xmlns:a16="http://schemas.microsoft.com/office/drawing/2014/main" id="{880C8E2C-9854-4E97-8B5D-B78F21D4DD24}"/>
              </a:ext>
            </a:extLst>
          </p:cNvPr>
          <p:cNvSpPr txBox="1"/>
          <p:nvPr/>
        </p:nvSpPr>
        <p:spPr>
          <a:xfrm>
            <a:off x="1239240" y="6519700"/>
            <a:ext cx="2747193" cy="215444"/>
          </a:xfrm>
          <a:prstGeom prst="rect">
            <a:avLst/>
          </a:prstGeom>
          <a:noFill/>
        </p:spPr>
        <p:txBody>
          <a:bodyPr wrap="square" rtlCol="0">
            <a:spAutoFit/>
          </a:bodyPr>
          <a:lstStyle/>
          <a:p>
            <a:pPr algn="ctr"/>
            <a:r>
              <a:rPr lang="en-US" altLang="ja-JP" sz="800" dirty="0">
                <a:solidFill>
                  <a:schemeClr val="bg1">
                    <a:lumMod val="50000"/>
                  </a:schemeClr>
                </a:solidFill>
                <a:latin typeface="Meiryo UI" panose="020B0604030504040204" pitchFamily="50" charset="-128"/>
                <a:ea typeface="Meiryo UI" panose="020B0604030504040204" pitchFamily="50" charset="-128"/>
              </a:rPr>
              <a:t>C</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opyright©2024</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Loire</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All</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Rights</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Reserved</a:t>
            </a:r>
            <a:endParaRPr kumimoji="1" lang="ja-JP" altLang="en-US" sz="800" dirty="0">
              <a:solidFill>
                <a:schemeClr val="bg1">
                  <a:lumMod val="50000"/>
                </a:schemeClr>
              </a:solidFill>
              <a:latin typeface="Meiryo UI" panose="020B0604030504040204" pitchFamily="50" charset="-128"/>
              <a:ea typeface="Meiryo UI" panose="020B0604030504040204" pitchFamily="50" charset="-128"/>
            </a:endParaRPr>
          </a:p>
        </p:txBody>
      </p:sp>
      <p:cxnSp>
        <p:nvCxnSpPr>
          <p:cNvPr id="17" name="直線コネクタ 16"/>
          <p:cNvCxnSpPr/>
          <p:nvPr/>
        </p:nvCxnSpPr>
        <p:spPr>
          <a:xfrm>
            <a:off x="0" y="620688"/>
            <a:ext cx="9906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323424" y="908720"/>
            <a:ext cx="9186590" cy="461665"/>
          </a:xfrm>
          <a:prstGeom prst="rect">
            <a:avLst/>
          </a:prstGeom>
          <a:solidFill>
            <a:schemeClr val="accent6"/>
          </a:solidFill>
          <a:ln>
            <a:solidFill>
              <a:srgbClr val="92D050"/>
            </a:solidFill>
          </a:ln>
        </p:spPr>
        <p:txBody>
          <a:bodyPr wrap="square" rtlCol="0">
            <a:spAutoFit/>
          </a:bodyPr>
          <a:lstStyle/>
          <a:p>
            <a:r>
              <a:rPr kumimoji="1" lang="ja-JP" altLang="en-US" sz="1600" dirty="0">
                <a:solidFill>
                  <a:schemeClr val="bg1"/>
                </a:solidFill>
              </a:rPr>
              <a:t>カテゴリー総数</a:t>
            </a:r>
            <a:r>
              <a:rPr kumimoji="1" lang="ja-JP" altLang="en-US" sz="2000" dirty="0">
                <a:solidFill>
                  <a:schemeClr val="bg1"/>
                </a:solidFill>
              </a:rPr>
              <a:t>：</a:t>
            </a:r>
            <a:r>
              <a:rPr lang="en-US" altLang="ja-JP" sz="2400" b="1" dirty="0">
                <a:solidFill>
                  <a:schemeClr val="bg1"/>
                </a:solidFill>
              </a:rPr>
              <a:t>10</a:t>
            </a:r>
            <a:r>
              <a:rPr kumimoji="1" lang="ja-JP" altLang="en-US" sz="2400" dirty="0">
                <a:solidFill>
                  <a:schemeClr val="bg1"/>
                </a:solidFill>
              </a:rPr>
              <a:t>　　　</a:t>
            </a:r>
            <a:r>
              <a:rPr kumimoji="1" lang="ja-JP" altLang="en-US" sz="1600" dirty="0">
                <a:solidFill>
                  <a:schemeClr val="bg1"/>
                </a:solidFill>
              </a:rPr>
              <a:t>掲載アイテム数</a:t>
            </a:r>
            <a:r>
              <a:rPr kumimoji="1" lang="ja-JP" altLang="en-US" sz="2400" dirty="0">
                <a:solidFill>
                  <a:schemeClr val="bg1"/>
                </a:solidFill>
              </a:rPr>
              <a:t>　</a:t>
            </a:r>
            <a:r>
              <a:rPr kumimoji="1" lang="ja-JP" altLang="en-US" sz="2400" b="1" dirty="0">
                <a:solidFill>
                  <a:schemeClr val="bg1"/>
                </a:solidFill>
              </a:rPr>
              <a:t>５０００</a:t>
            </a:r>
            <a:r>
              <a:rPr kumimoji="1" lang="ja-JP" altLang="en-US" sz="1400" dirty="0">
                <a:solidFill>
                  <a:schemeClr val="bg1"/>
                </a:solidFill>
              </a:rPr>
              <a:t>点以上</a:t>
            </a:r>
            <a:r>
              <a:rPr kumimoji="1" lang="ja-JP" altLang="en-US" sz="1600" dirty="0">
                <a:solidFill>
                  <a:schemeClr val="bg1"/>
                </a:solidFill>
              </a:rPr>
              <a:t>　　　掲載アイテムポイント　</a:t>
            </a:r>
            <a:r>
              <a:rPr kumimoji="1" lang="en-US" altLang="ja-JP" sz="2400" dirty="0">
                <a:solidFill>
                  <a:schemeClr val="bg1"/>
                </a:solidFill>
              </a:rPr>
              <a:t>6</a:t>
            </a:r>
            <a:r>
              <a:rPr lang="en-US" altLang="ja-JP" sz="2400" dirty="0">
                <a:solidFill>
                  <a:schemeClr val="bg1"/>
                </a:solidFill>
              </a:rPr>
              <a:t>00</a:t>
            </a:r>
            <a:r>
              <a:rPr kumimoji="1" lang="ja-JP" altLang="en-US" sz="2400" dirty="0">
                <a:solidFill>
                  <a:schemeClr val="bg1"/>
                </a:solidFill>
              </a:rPr>
              <a:t>～</a:t>
            </a:r>
          </a:p>
        </p:txBody>
      </p:sp>
      <p:pic>
        <p:nvPicPr>
          <p:cNvPr id="2" name="図 1">
            <a:extLst>
              <a:ext uri="{FF2B5EF4-FFF2-40B4-BE49-F238E27FC236}">
                <a16:creationId xmlns:a16="http://schemas.microsoft.com/office/drawing/2014/main" id="{751BFD76-0C2C-A330-3448-23550ABD8F4A}"/>
              </a:ext>
            </a:extLst>
          </p:cNvPr>
          <p:cNvPicPr>
            <a:picLocks noChangeAspect="1"/>
          </p:cNvPicPr>
          <p:nvPr/>
        </p:nvPicPr>
        <p:blipFill>
          <a:blip r:embed="rId2"/>
          <a:stretch>
            <a:fillRect/>
          </a:stretch>
        </p:blipFill>
        <p:spPr>
          <a:xfrm>
            <a:off x="443911" y="6453336"/>
            <a:ext cx="836681" cy="287978"/>
          </a:xfrm>
          <a:prstGeom prst="rect">
            <a:avLst/>
          </a:prstGeom>
        </p:spPr>
      </p:pic>
      <p:sp>
        <p:nvSpPr>
          <p:cNvPr id="3" name="正方形/長方形 2">
            <a:extLst>
              <a:ext uri="{FF2B5EF4-FFF2-40B4-BE49-F238E27FC236}">
                <a16:creationId xmlns:a16="http://schemas.microsoft.com/office/drawing/2014/main" id="{3673EC16-C437-9D8E-0309-5FEBA201609D}"/>
              </a:ext>
            </a:extLst>
          </p:cNvPr>
          <p:cNvSpPr/>
          <p:nvPr/>
        </p:nvSpPr>
        <p:spPr>
          <a:xfrm>
            <a:off x="-1" y="0"/>
            <a:ext cx="9905999" cy="80945"/>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6CB79FCC-E585-5382-DC9C-440D2B511A4C}"/>
              </a:ext>
            </a:extLst>
          </p:cNvPr>
          <p:cNvSpPr/>
          <p:nvPr/>
        </p:nvSpPr>
        <p:spPr>
          <a:xfrm>
            <a:off x="-2" y="6775898"/>
            <a:ext cx="9905999" cy="80945"/>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466E5EA6-1717-DF58-6221-DB0F90B5AB22}"/>
              </a:ext>
            </a:extLst>
          </p:cNvPr>
          <p:cNvPicPr>
            <a:picLocks noChangeAspect="1"/>
          </p:cNvPicPr>
          <p:nvPr/>
        </p:nvPicPr>
        <p:blipFill rotWithShape="1">
          <a:blip r:embed="rId3">
            <a:extLst>
              <a:ext uri="{28A0092B-C50C-407E-A947-70E740481C1C}">
                <a14:useLocalDpi xmlns:a14="http://schemas.microsoft.com/office/drawing/2010/main" val="0"/>
              </a:ext>
            </a:extLst>
          </a:blip>
          <a:srcRect t="22132"/>
          <a:stretch/>
        </p:blipFill>
        <p:spPr>
          <a:xfrm>
            <a:off x="272477" y="3485823"/>
            <a:ext cx="9361040" cy="2500171"/>
          </a:xfrm>
          <a:prstGeom prst="rect">
            <a:avLst/>
          </a:prstGeom>
        </p:spPr>
      </p:pic>
      <p:pic>
        <p:nvPicPr>
          <p:cNvPr id="10" name="図 9">
            <a:extLst>
              <a:ext uri="{FF2B5EF4-FFF2-40B4-BE49-F238E27FC236}">
                <a16:creationId xmlns:a16="http://schemas.microsoft.com/office/drawing/2014/main" id="{D17E144D-5B43-99D6-6DF2-D0C29BBF70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9843"/>
          <a:stretch/>
        </p:blipFill>
        <p:spPr>
          <a:xfrm>
            <a:off x="248749" y="2348075"/>
            <a:ext cx="9408495" cy="1152759"/>
          </a:xfrm>
          <a:prstGeom prst="rect">
            <a:avLst/>
          </a:prstGeom>
        </p:spPr>
      </p:pic>
      <p:sp>
        <p:nvSpPr>
          <p:cNvPr id="9" name="テキスト ボックス 8">
            <a:extLst>
              <a:ext uri="{FF2B5EF4-FFF2-40B4-BE49-F238E27FC236}">
                <a16:creationId xmlns:a16="http://schemas.microsoft.com/office/drawing/2014/main" id="{17165258-9623-8FB3-ADF3-51E18B7EE594}"/>
              </a:ext>
            </a:extLst>
          </p:cNvPr>
          <p:cNvSpPr txBox="1"/>
          <p:nvPr/>
        </p:nvSpPr>
        <p:spPr>
          <a:xfrm>
            <a:off x="323424" y="5863138"/>
            <a:ext cx="9477503" cy="523220"/>
          </a:xfrm>
          <a:prstGeom prst="rect">
            <a:avLst/>
          </a:prstGeom>
          <a:noFill/>
        </p:spPr>
        <p:txBody>
          <a:bodyPr wrap="square" rtlCol="0">
            <a:spAutoFit/>
          </a:bodyPr>
          <a:lstStyle/>
          <a:p>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r>
              <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rPr>
              <a:t>掲載アイテム数</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、上記ブランド等順次増減や入れ替えがございますのでご注意願います。</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921614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C817C543-4039-166F-F91A-3853464BCA4E}"/>
              </a:ext>
            </a:extLst>
          </p:cNvPr>
          <p:cNvPicPr>
            <a:picLocks noChangeAspect="1"/>
          </p:cNvPicPr>
          <p:nvPr/>
        </p:nvPicPr>
        <p:blipFill>
          <a:blip r:embed="rId2"/>
          <a:stretch>
            <a:fillRect/>
          </a:stretch>
        </p:blipFill>
        <p:spPr>
          <a:xfrm>
            <a:off x="696752" y="1361553"/>
            <a:ext cx="8625408" cy="4860882"/>
          </a:xfrm>
          <a:prstGeom prst="rect">
            <a:avLst/>
          </a:prstGeom>
        </p:spPr>
      </p:pic>
      <p:cxnSp>
        <p:nvCxnSpPr>
          <p:cNvPr id="5" name="直線コネクタ 4"/>
          <p:cNvCxnSpPr/>
          <p:nvPr/>
        </p:nvCxnSpPr>
        <p:spPr>
          <a:xfrm>
            <a:off x="0" y="692696"/>
            <a:ext cx="99060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35872965-E0FA-4E6F-8C78-D3E949C60750}"/>
              </a:ext>
            </a:extLst>
          </p:cNvPr>
          <p:cNvSpPr txBox="1"/>
          <p:nvPr/>
        </p:nvSpPr>
        <p:spPr>
          <a:xfrm>
            <a:off x="1239240" y="6448619"/>
            <a:ext cx="2747193" cy="215444"/>
          </a:xfrm>
          <a:prstGeom prst="rect">
            <a:avLst/>
          </a:prstGeom>
          <a:noFill/>
        </p:spPr>
        <p:txBody>
          <a:bodyPr wrap="square" rtlCol="0">
            <a:spAutoFit/>
          </a:bodyPr>
          <a:lstStyle/>
          <a:p>
            <a:pPr algn="ctr"/>
            <a:r>
              <a:rPr lang="en-US" altLang="ja-JP" sz="800" dirty="0">
                <a:solidFill>
                  <a:schemeClr val="bg1">
                    <a:lumMod val="50000"/>
                  </a:schemeClr>
                </a:solidFill>
                <a:latin typeface="Meiryo UI" panose="020B0604030504040204" pitchFamily="50" charset="-128"/>
                <a:ea typeface="Meiryo UI" panose="020B0604030504040204" pitchFamily="50" charset="-128"/>
              </a:rPr>
              <a:t>C</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opyright©2024</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Loire</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All</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Rights</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Reserved</a:t>
            </a:r>
            <a:endParaRPr kumimoji="1" lang="ja-JP" altLang="en-US" sz="800" dirty="0">
              <a:solidFill>
                <a:schemeClr val="bg1">
                  <a:lumMod val="50000"/>
                </a:schemeClr>
              </a:solidFill>
              <a:latin typeface="Meiryo UI" panose="020B0604030504040204" pitchFamily="50" charset="-128"/>
              <a:ea typeface="Meiryo UI" panose="020B0604030504040204" pitchFamily="50" charset="-128"/>
            </a:endParaRPr>
          </a:p>
        </p:txBody>
      </p:sp>
      <p:sp>
        <p:nvSpPr>
          <p:cNvPr id="13" name="タイトル 1"/>
          <p:cNvSpPr txBox="1">
            <a:spLocks/>
          </p:cNvSpPr>
          <p:nvPr/>
        </p:nvSpPr>
        <p:spPr>
          <a:xfrm>
            <a:off x="-87560" y="44624"/>
            <a:ext cx="8915400" cy="70609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600" b="1" dirty="0">
                <a:latin typeface="メイリオ" panose="020B0604030504040204" pitchFamily="50" charset="-128"/>
                <a:ea typeface="メイリオ" panose="020B0604030504040204" pitchFamily="50" charset="-128"/>
                <a:cs typeface="メイリオ" panose="020B0604030504040204" pitchFamily="50" charset="-128"/>
              </a:rPr>
              <a:t>　トップ画面</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ログイン方法</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3" name="テキスト ボックス 2"/>
          <p:cNvSpPr txBox="1"/>
          <p:nvPr/>
        </p:nvSpPr>
        <p:spPr>
          <a:xfrm>
            <a:off x="440904" y="5418529"/>
            <a:ext cx="2171932" cy="584775"/>
          </a:xfrm>
          <a:prstGeom prst="rect">
            <a:avLst/>
          </a:prstGeom>
          <a:solidFill>
            <a:schemeClr val="accent6"/>
          </a:solidFill>
          <a:ln>
            <a:solidFill>
              <a:schemeClr val="accent6"/>
            </a:solidFill>
          </a:ln>
        </p:spPr>
        <p:txBody>
          <a:bodyPr wrap="square" rtlCol="0">
            <a:spAutoFit/>
          </a:bodyPr>
          <a:lstStyle/>
          <a:p>
            <a:r>
              <a:rPr kumimoji="1" lang="ja-JP" altLang="en-US" sz="1600" dirty="0">
                <a:solidFill>
                  <a:schemeClr val="bg1"/>
                </a:solidFill>
              </a:rPr>
              <a:t>お手元の</a:t>
            </a:r>
            <a:r>
              <a:rPr kumimoji="1" lang="ja-JP" altLang="en-US" sz="1600" b="1" dirty="0">
                <a:solidFill>
                  <a:schemeClr val="bg1"/>
                </a:solidFill>
              </a:rPr>
              <a:t>カード番号・　</a:t>
            </a:r>
            <a:r>
              <a:rPr lang="ja-JP" altLang="en-US" sz="1600" b="1" dirty="0">
                <a:solidFill>
                  <a:schemeClr val="bg1"/>
                </a:solidFill>
              </a:rPr>
              <a:t>ＰＩＮ</a:t>
            </a:r>
            <a:r>
              <a:rPr kumimoji="1" lang="ja-JP" altLang="en-US" sz="1600" b="1" dirty="0">
                <a:solidFill>
                  <a:schemeClr val="bg1"/>
                </a:solidFill>
              </a:rPr>
              <a:t>番号</a:t>
            </a:r>
            <a:r>
              <a:rPr lang="ja-JP" altLang="en-US" sz="1600" dirty="0">
                <a:solidFill>
                  <a:schemeClr val="bg1"/>
                </a:solidFill>
              </a:rPr>
              <a:t>を入力</a:t>
            </a:r>
            <a:endParaRPr kumimoji="1" lang="en-US" altLang="ja-JP" sz="1600" dirty="0">
              <a:solidFill>
                <a:schemeClr val="bg1"/>
              </a:solidFill>
            </a:endParaRPr>
          </a:p>
        </p:txBody>
      </p:sp>
      <p:sp>
        <p:nvSpPr>
          <p:cNvPr id="15" name="テキスト ボックス 14"/>
          <p:cNvSpPr txBox="1"/>
          <p:nvPr/>
        </p:nvSpPr>
        <p:spPr>
          <a:xfrm>
            <a:off x="270904" y="2890436"/>
            <a:ext cx="2953904" cy="584775"/>
          </a:xfrm>
          <a:prstGeom prst="rect">
            <a:avLst/>
          </a:prstGeom>
          <a:solidFill>
            <a:schemeClr val="accent6"/>
          </a:solidFill>
          <a:ln>
            <a:solidFill>
              <a:schemeClr val="accent6"/>
            </a:solidFill>
          </a:ln>
        </p:spPr>
        <p:txBody>
          <a:bodyPr wrap="square" rtlCol="0">
            <a:spAutoFit/>
          </a:bodyPr>
          <a:lstStyle/>
          <a:p>
            <a:r>
              <a:rPr lang="ja-JP" altLang="en-US" sz="1600" dirty="0">
                <a:solidFill>
                  <a:schemeClr val="bg1"/>
                </a:solidFill>
              </a:rPr>
              <a:t>専用サイトにログイン</a:t>
            </a:r>
            <a:r>
              <a:rPr lang="en-US" altLang="ja-JP" sz="1600" b="1" dirty="0">
                <a:solidFill>
                  <a:schemeClr val="bg1"/>
                </a:solidFill>
              </a:rPr>
              <a:t>https://gift.memorica.jp/loire</a:t>
            </a:r>
            <a:endParaRPr kumimoji="1" lang="en-US" altLang="ja-JP" sz="1600" b="1" dirty="0">
              <a:solidFill>
                <a:schemeClr val="bg1"/>
              </a:solidFill>
            </a:endParaRPr>
          </a:p>
        </p:txBody>
      </p:sp>
      <p:sp>
        <p:nvSpPr>
          <p:cNvPr id="4" name="円/楕円 3"/>
          <p:cNvSpPr/>
          <p:nvPr/>
        </p:nvSpPr>
        <p:spPr>
          <a:xfrm>
            <a:off x="149378" y="2391270"/>
            <a:ext cx="483142" cy="491416"/>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t>1</a:t>
            </a:r>
            <a:endParaRPr kumimoji="1" lang="ja-JP" altLang="en-US" sz="2000" dirty="0"/>
          </a:p>
        </p:txBody>
      </p:sp>
      <p:sp>
        <p:nvSpPr>
          <p:cNvPr id="16" name="円/楕円 15"/>
          <p:cNvSpPr/>
          <p:nvPr/>
        </p:nvSpPr>
        <p:spPr>
          <a:xfrm>
            <a:off x="128464" y="4927113"/>
            <a:ext cx="483142" cy="491416"/>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t>２</a:t>
            </a:r>
            <a:endParaRPr kumimoji="1" lang="ja-JP" altLang="en-US" sz="2000" dirty="0"/>
          </a:p>
        </p:txBody>
      </p:sp>
      <p:sp>
        <p:nvSpPr>
          <p:cNvPr id="6" name="四角形吹き出し 5"/>
          <p:cNvSpPr/>
          <p:nvPr/>
        </p:nvSpPr>
        <p:spPr>
          <a:xfrm>
            <a:off x="8426347" y="2539910"/>
            <a:ext cx="1308924" cy="745074"/>
          </a:xfrm>
          <a:prstGeom prst="wedgeRectCallout">
            <a:avLst>
              <a:gd name="adj1" fmla="val -98872"/>
              <a:gd name="adj2" fmla="val -33007"/>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bg1"/>
                </a:solidFill>
              </a:rPr>
              <a:t>トップ画面の変更も可能</a:t>
            </a:r>
            <a:endParaRPr kumimoji="1" lang="en-US" altLang="ja-JP" sz="1600" dirty="0">
              <a:solidFill>
                <a:schemeClr val="bg1"/>
              </a:solidFill>
            </a:endParaRPr>
          </a:p>
        </p:txBody>
      </p:sp>
      <p:sp>
        <p:nvSpPr>
          <p:cNvPr id="22" name="テキスト ボックス 21"/>
          <p:cNvSpPr txBox="1"/>
          <p:nvPr/>
        </p:nvSpPr>
        <p:spPr>
          <a:xfrm>
            <a:off x="99400" y="920269"/>
            <a:ext cx="1851294" cy="276999"/>
          </a:xfrm>
          <a:prstGeom prst="rect">
            <a:avLst/>
          </a:prstGeom>
          <a:noFill/>
        </p:spPr>
        <p:txBody>
          <a:bodyPr wrap="square" rtlCol="0">
            <a:spAutoFit/>
          </a:bodyPr>
          <a:lstStyle/>
          <a:p>
            <a:r>
              <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rPr>
              <a:t>メモリカトップ画面</a:t>
            </a:r>
          </a:p>
        </p:txBody>
      </p:sp>
      <p:pic>
        <p:nvPicPr>
          <p:cNvPr id="8" name="図 7">
            <a:extLst>
              <a:ext uri="{FF2B5EF4-FFF2-40B4-BE49-F238E27FC236}">
                <a16:creationId xmlns:a16="http://schemas.microsoft.com/office/drawing/2014/main" id="{DEA0C5B2-34B9-A92D-1981-EA77CC531A23}"/>
              </a:ext>
            </a:extLst>
          </p:cNvPr>
          <p:cNvPicPr>
            <a:picLocks noChangeAspect="1"/>
          </p:cNvPicPr>
          <p:nvPr/>
        </p:nvPicPr>
        <p:blipFill>
          <a:blip r:embed="rId3"/>
          <a:stretch>
            <a:fillRect/>
          </a:stretch>
        </p:blipFill>
        <p:spPr>
          <a:xfrm>
            <a:off x="423600" y="6425873"/>
            <a:ext cx="836681" cy="287978"/>
          </a:xfrm>
          <a:prstGeom prst="rect">
            <a:avLst/>
          </a:prstGeom>
        </p:spPr>
      </p:pic>
      <p:sp>
        <p:nvSpPr>
          <p:cNvPr id="9" name="正方形/長方形 8">
            <a:extLst>
              <a:ext uri="{FF2B5EF4-FFF2-40B4-BE49-F238E27FC236}">
                <a16:creationId xmlns:a16="http://schemas.microsoft.com/office/drawing/2014/main" id="{AF144A01-7187-407B-566F-16CED9BA87FC}"/>
              </a:ext>
            </a:extLst>
          </p:cNvPr>
          <p:cNvSpPr/>
          <p:nvPr/>
        </p:nvSpPr>
        <p:spPr>
          <a:xfrm>
            <a:off x="-1" y="0"/>
            <a:ext cx="9905999" cy="80945"/>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4CD91406-7F85-7670-D6C8-B798AFDAA421}"/>
              </a:ext>
            </a:extLst>
          </p:cNvPr>
          <p:cNvSpPr/>
          <p:nvPr/>
        </p:nvSpPr>
        <p:spPr>
          <a:xfrm>
            <a:off x="-2" y="6775898"/>
            <a:ext cx="9905999" cy="80945"/>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15536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21DDF22-52E5-0AF4-0C2A-902A2155A5EC}"/>
              </a:ext>
            </a:extLst>
          </p:cNvPr>
          <p:cNvPicPr>
            <a:picLocks noChangeAspect="1"/>
          </p:cNvPicPr>
          <p:nvPr/>
        </p:nvPicPr>
        <p:blipFill>
          <a:blip r:embed="rId2"/>
          <a:stretch>
            <a:fillRect/>
          </a:stretch>
        </p:blipFill>
        <p:spPr>
          <a:xfrm>
            <a:off x="1472764" y="984159"/>
            <a:ext cx="7804892" cy="4344279"/>
          </a:xfrm>
          <a:prstGeom prst="rect">
            <a:avLst/>
          </a:prstGeom>
          <a:ln>
            <a:solidFill>
              <a:schemeClr val="tx1"/>
            </a:solidFill>
          </a:ln>
        </p:spPr>
      </p:pic>
      <p:cxnSp>
        <p:nvCxnSpPr>
          <p:cNvPr id="5" name="直線コネクタ 4"/>
          <p:cNvCxnSpPr/>
          <p:nvPr/>
        </p:nvCxnSpPr>
        <p:spPr>
          <a:xfrm>
            <a:off x="0" y="692696"/>
            <a:ext cx="9906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35872965-E0FA-4E6F-8C78-D3E949C60750}"/>
              </a:ext>
            </a:extLst>
          </p:cNvPr>
          <p:cNvSpPr txBox="1"/>
          <p:nvPr/>
        </p:nvSpPr>
        <p:spPr>
          <a:xfrm>
            <a:off x="1239240" y="6448619"/>
            <a:ext cx="2747193" cy="215444"/>
          </a:xfrm>
          <a:prstGeom prst="rect">
            <a:avLst/>
          </a:prstGeom>
          <a:noFill/>
        </p:spPr>
        <p:txBody>
          <a:bodyPr wrap="square" rtlCol="0">
            <a:spAutoFit/>
          </a:bodyPr>
          <a:lstStyle/>
          <a:p>
            <a:pPr algn="ctr"/>
            <a:r>
              <a:rPr lang="en-US" altLang="ja-JP" sz="800" dirty="0">
                <a:solidFill>
                  <a:schemeClr val="bg1">
                    <a:lumMod val="50000"/>
                  </a:schemeClr>
                </a:solidFill>
                <a:latin typeface="Meiryo UI" panose="020B0604030504040204" pitchFamily="50" charset="-128"/>
                <a:ea typeface="Meiryo UI" panose="020B0604030504040204" pitchFamily="50" charset="-128"/>
              </a:rPr>
              <a:t>C</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opyright©2024</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Loire</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All</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Rights</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Reserved</a:t>
            </a:r>
            <a:endParaRPr kumimoji="1" lang="ja-JP" altLang="en-US" sz="800" dirty="0">
              <a:solidFill>
                <a:schemeClr val="bg1">
                  <a:lumMod val="50000"/>
                </a:schemeClr>
              </a:solidFill>
              <a:latin typeface="Meiryo UI" panose="020B0604030504040204" pitchFamily="50" charset="-128"/>
              <a:ea typeface="Meiryo UI" panose="020B0604030504040204" pitchFamily="50" charset="-128"/>
            </a:endParaRPr>
          </a:p>
        </p:txBody>
      </p:sp>
      <p:sp>
        <p:nvSpPr>
          <p:cNvPr id="13" name="タイトル 1"/>
          <p:cNvSpPr txBox="1">
            <a:spLocks/>
          </p:cNvSpPr>
          <p:nvPr/>
        </p:nvSpPr>
        <p:spPr>
          <a:xfrm>
            <a:off x="-87560" y="44624"/>
            <a:ext cx="8915400" cy="70609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600" b="1" dirty="0">
                <a:latin typeface="メイリオ" panose="020B0604030504040204" pitchFamily="50" charset="-128"/>
                <a:ea typeface="メイリオ" panose="020B0604030504040204" pitchFamily="50" charset="-128"/>
                <a:cs typeface="メイリオ" panose="020B0604030504040204" pitchFamily="50" charset="-128"/>
              </a:rPr>
              <a:t>　商品選択画面</a:t>
            </a:r>
            <a:r>
              <a:rPr lang="en-US" altLang="ja-JP" sz="15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500" b="1" dirty="0">
                <a:latin typeface="メイリオ" panose="020B0604030504040204" pitchFamily="50" charset="-128"/>
                <a:ea typeface="メイリオ" panose="020B0604030504040204" pitchFamily="50" charset="-128"/>
                <a:cs typeface="メイリオ" panose="020B0604030504040204" pitchFamily="50" charset="-128"/>
              </a:rPr>
              <a:t>商品の選び方</a:t>
            </a:r>
            <a:r>
              <a:rPr lang="en-US" altLang="ja-JP" sz="1500" b="1"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500" b="1"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5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四角形吹き出し 16">
            <a:extLst>
              <a:ext uri="{FF2B5EF4-FFF2-40B4-BE49-F238E27FC236}">
                <a16:creationId xmlns:a16="http://schemas.microsoft.com/office/drawing/2014/main" id="{AD82D710-0AFD-754B-74B6-104325C627E1}"/>
              </a:ext>
            </a:extLst>
          </p:cNvPr>
          <p:cNvSpPr/>
          <p:nvPr/>
        </p:nvSpPr>
        <p:spPr>
          <a:xfrm>
            <a:off x="101847" y="2464584"/>
            <a:ext cx="1319799" cy="894609"/>
          </a:xfrm>
          <a:prstGeom prst="wedgeRectCallout">
            <a:avLst>
              <a:gd name="adj1" fmla="val 60711"/>
              <a:gd name="adj2" fmla="val -77951"/>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300" dirty="0"/>
              <a:t>ﾎﾟｲﾝﾄ数で絞り込めるので商品選択も簡単</a:t>
            </a:r>
          </a:p>
        </p:txBody>
      </p:sp>
      <p:sp>
        <p:nvSpPr>
          <p:cNvPr id="9" name="四角形吹き出し 5">
            <a:extLst>
              <a:ext uri="{FF2B5EF4-FFF2-40B4-BE49-F238E27FC236}">
                <a16:creationId xmlns:a16="http://schemas.microsoft.com/office/drawing/2014/main" id="{2D638E7A-382B-F194-BC74-C09B7FD78DF9}"/>
              </a:ext>
            </a:extLst>
          </p:cNvPr>
          <p:cNvSpPr/>
          <p:nvPr/>
        </p:nvSpPr>
        <p:spPr>
          <a:xfrm>
            <a:off x="107713" y="4178454"/>
            <a:ext cx="1319799" cy="894609"/>
          </a:xfrm>
          <a:prstGeom prst="wedgeRectCallout">
            <a:avLst>
              <a:gd name="adj1" fmla="val 56881"/>
              <a:gd name="adj2" fmla="val -107559"/>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t>選びやすい</a:t>
            </a:r>
            <a:endParaRPr kumimoji="1" lang="en-US" altLang="ja-JP" sz="1400" dirty="0"/>
          </a:p>
          <a:p>
            <a:r>
              <a:rPr kumimoji="1" lang="ja-JP" altLang="en-US" sz="1400" dirty="0"/>
              <a:t>カテゴリー選択</a:t>
            </a:r>
          </a:p>
        </p:txBody>
      </p:sp>
      <p:pic>
        <p:nvPicPr>
          <p:cNvPr id="16" name="図 15">
            <a:extLst>
              <a:ext uri="{FF2B5EF4-FFF2-40B4-BE49-F238E27FC236}">
                <a16:creationId xmlns:a16="http://schemas.microsoft.com/office/drawing/2014/main" id="{65FB7247-900B-41E4-C0D0-0FB2920538AB}"/>
              </a:ext>
            </a:extLst>
          </p:cNvPr>
          <p:cNvPicPr>
            <a:picLocks noChangeAspect="1"/>
          </p:cNvPicPr>
          <p:nvPr/>
        </p:nvPicPr>
        <p:blipFill>
          <a:blip r:embed="rId3"/>
          <a:stretch>
            <a:fillRect/>
          </a:stretch>
        </p:blipFill>
        <p:spPr>
          <a:xfrm>
            <a:off x="4375554" y="4655452"/>
            <a:ext cx="5242845" cy="1951792"/>
          </a:xfrm>
          <a:prstGeom prst="rect">
            <a:avLst/>
          </a:prstGeom>
          <a:ln>
            <a:solidFill>
              <a:schemeClr val="tx1"/>
            </a:solidFill>
          </a:ln>
        </p:spPr>
      </p:pic>
      <p:sp>
        <p:nvSpPr>
          <p:cNvPr id="17" name="四角形吹き出し 5">
            <a:extLst>
              <a:ext uri="{FF2B5EF4-FFF2-40B4-BE49-F238E27FC236}">
                <a16:creationId xmlns:a16="http://schemas.microsoft.com/office/drawing/2014/main" id="{2BAE5B38-6449-1C90-E993-9437B1963251}"/>
              </a:ext>
            </a:extLst>
          </p:cNvPr>
          <p:cNvSpPr/>
          <p:nvPr/>
        </p:nvSpPr>
        <p:spPr>
          <a:xfrm>
            <a:off x="2576736" y="5490973"/>
            <a:ext cx="1645853" cy="894609"/>
          </a:xfrm>
          <a:prstGeom prst="wedgeRectCallout">
            <a:avLst>
              <a:gd name="adj1" fmla="val 76250"/>
              <a:gd name="adj2" fmla="val -49309"/>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t>お好きな商品を選択してカートに入れて進んでいくだけ</a:t>
            </a:r>
          </a:p>
        </p:txBody>
      </p:sp>
      <p:sp>
        <p:nvSpPr>
          <p:cNvPr id="18" name="テキスト ボックス 17">
            <a:extLst>
              <a:ext uri="{FF2B5EF4-FFF2-40B4-BE49-F238E27FC236}">
                <a16:creationId xmlns:a16="http://schemas.microsoft.com/office/drawing/2014/main" id="{EEAFDA78-C939-A0A4-5886-70E49C3A6D13}"/>
              </a:ext>
            </a:extLst>
          </p:cNvPr>
          <p:cNvSpPr txBox="1"/>
          <p:nvPr/>
        </p:nvSpPr>
        <p:spPr>
          <a:xfrm>
            <a:off x="152513" y="728937"/>
            <a:ext cx="1851294" cy="276999"/>
          </a:xfrm>
          <a:prstGeom prst="rect">
            <a:avLst/>
          </a:prstGeom>
          <a:noFill/>
        </p:spPr>
        <p:txBody>
          <a:bodyPr wrap="square" rtlCol="0">
            <a:spAutoFit/>
          </a:bodyPr>
          <a:lstStyle/>
          <a:p>
            <a:r>
              <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rPr>
              <a:t>商品セレクト画面</a:t>
            </a:r>
          </a:p>
        </p:txBody>
      </p:sp>
      <p:pic>
        <p:nvPicPr>
          <p:cNvPr id="20" name="図 19">
            <a:extLst>
              <a:ext uri="{FF2B5EF4-FFF2-40B4-BE49-F238E27FC236}">
                <a16:creationId xmlns:a16="http://schemas.microsoft.com/office/drawing/2014/main" id="{3C731B35-F742-88B9-FC65-67E1ACA8B28E}"/>
              </a:ext>
            </a:extLst>
          </p:cNvPr>
          <p:cNvPicPr>
            <a:picLocks noChangeAspect="1"/>
          </p:cNvPicPr>
          <p:nvPr/>
        </p:nvPicPr>
        <p:blipFill>
          <a:blip r:embed="rId4"/>
          <a:stretch>
            <a:fillRect/>
          </a:stretch>
        </p:blipFill>
        <p:spPr>
          <a:xfrm>
            <a:off x="402559" y="6403433"/>
            <a:ext cx="836681" cy="287978"/>
          </a:xfrm>
          <a:prstGeom prst="rect">
            <a:avLst/>
          </a:prstGeom>
        </p:spPr>
      </p:pic>
      <p:sp>
        <p:nvSpPr>
          <p:cNvPr id="21" name="正方形/長方形 20">
            <a:extLst>
              <a:ext uri="{FF2B5EF4-FFF2-40B4-BE49-F238E27FC236}">
                <a16:creationId xmlns:a16="http://schemas.microsoft.com/office/drawing/2014/main" id="{C06EF5EE-B403-3F91-A15F-076B32A27D64}"/>
              </a:ext>
            </a:extLst>
          </p:cNvPr>
          <p:cNvSpPr/>
          <p:nvPr/>
        </p:nvSpPr>
        <p:spPr>
          <a:xfrm>
            <a:off x="-1" y="0"/>
            <a:ext cx="9905999" cy="80945"/>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7AE84301-5FD5-8587-4C90-62DB2E101ADC}"/>
              </a:ext>
            </a:extLst>
          </p:cNvPr>
          <p:cNvSpPr/>
          <p:nvPr/>
        </p:nvSpPr>
        <p:spPr>
          <a:xfrm>
            <a:off x="-2" y="6775898"/>
            <a:ext cx="9905999" cy="80945"/>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42406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図 37">
            <a:extLst>
              <a:ext uri="{FF2B5EF4-FFF2-40B4-BE49-F238E27FC236}">
                <a16:creationId xmlns:a16="http://schemas.microsoft.com/office/drawing/2014/main" id="{319D99F4-A264-B017-A075-75A54E78B0E9}"/>
              </a:ext>
            </a:extLst>
          </p:cNvPr>
          <p:cNvPicPr>
            <a:picLocks noChangeAspect="1"/>
          </p:cNvPicPr>
          <p:nvPr/>
        </p:nvPicPr>
        <p:blipFill>
          <a:blip r:embed="rId2"/>
          <a:stretch>
            <a:fillRect/>
          </a:stretch>
        </p:blipFill>
        <p:spPr>
          <a:xfrm>
            <a:off x="5158355" y="1611242"/>
            <a:ext cx="4187133" cy="2220746"/>
          </a:xfrm>
          <a:prstGeom prst="rect">
            <a:avLst/>
          </a:prstGeom>
        </p:spPr>
      </p:pic>
      <p:cxnSp>
        <p:nvCxnSpPr>
          <p:cNvPr id="5" name="直線コネクタ 4"/>
          <p:cNvCxnSpPr/>
          <p:nvPr/>
        </p:nvCxnSpPr>
        <p:spPr>
          <a:xfrm>
            <a:off x="0" y="692696"/>
            <a:ext cx="9906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35872965-E0FA-4E6F-8C78-D3E949C60750}"/>
              </a:ext>
            </a:extLst>
          </p:cNvPr>
          <p:cNvSpPr txBox="1"/>
          <p:nvPr/>
        </p:nvSpPr>
        <p:spPr>
          <a:xfrm>
            <a:off x="1255572" y="6420105"/>
            <a:ext cx="2747193" cy="215444"/>
          </a:xfrm>
          <a:prstGeom prst="rect">
            <a:avLst/>
          </a:prstGeom>
          <a:noFill/>
        </p:spPr>
        <p:txBody>
          <a:bodyPr wrap="square" rtlCol="0">
            <a:spAutoFit/>
          </a:bodyPr>
          <a:lstStyle/>
          <a:p>
            <a:pPr algn="ctr"/>
            <a:r>
              <a:rPr lang="en-US" altLang="ja-JP" sz="800" dirty="0">
                <a:solidFill>
                  <a:schemeClr val="bg1">
                    <a:lumMod val="50000"/>
                  </a:schemeClr>
                </a:solidFill>
                <a:latin typeface="Meiryo UI" panose="020B0604030504040204" pitchFamily="50" charset="-128"/>
                <a:ea typeface="Meiryo UI" panose="020B0604030504040204" pitchFamily="50" charset="-128"/>
              </a:rPr>
              <a:t>C</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opyright©2024</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Loire</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All</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Rights</a:t>
            </a:r>
            <a:r>
              <a:rPr kumimoji="1" lang="ja-JP" altLang="en-US" sz="800" dirty="0">
                <a:solidFill>
                  <a:schemeClr val="bg1">
                    <a:lumMod val="50000"/>
                  </a:schemeClr>
                </a:solidFill>
                <a:latin typeface="Meiryo UI" panose="020B0604030504040204" pitchFamily="50" charset="-128"/>
                <a:ea typeface="Meiryo UI" panose="020B0604030504040204" pitchFamily="50" charset="-128"/>
              </a:rPr>
              <a:t>　</a:t>
            </a:r>
            <a:r>
              <a:rPr kumimoji="1" lang="en-US" altLang="ja-JP" sz="800" dirty="0">
                <a:solidFill>
                  <a:schemeClr val="bg1">
                    <a:lumMod val="50000"/>
                  </a:schemeClr>
                </a:solidFill>
                <a:latin typeface="Meiryo UI" panose="020B0604030504040204" pitchFamily="50" charset="-128"/>
                <a:ea typeface="Meiryo UI" panose="020B0604030504040204" pitchFamily="50" charset="-128"/>
              </a:rPr>
              <a:t>Reserved</a:t>
            </a:r>
            <a:endParaRPr kumimoji="1" lang="ja-JP" altLang="en-US" sz="800" dirty="0">
              <a:solidFill>
                <a:schemeClr val="bg1">
                  <a:lumMod val="50000"/>
                </a:schemeClr>
              </a:solidFill>
              <a:latin typeface="Meiryo UI" panose="020B0604030504040204" pitchFamily="50" charset="-128"/>
              <a:ea typeface="Meiryo UI" panose="020B0604030504040204" pitchFamily="50" charset="-128"/>
            </a:endParaRPr>
          </a:p>
        </p:txBody>
      </p:sp>
      <p:sp>
        <p:nvSpPr>
          <p:cNvPr id="13" name="タイトル 1"/>
          <p:cNvSpPr txBox="1">
            <a:spLocks/>
          </p:cNvSpPr>
          <p:nvPr/>
        </p:nvSpPr>
        <p:spPr>
          <a:xfrm>
            <a:off x="-87560" y="44624"/>
            <a:ext cx="8915400" cy="70609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600" b="1" dirty="0">
                <a:latin typeface="メイリオ" panose="020B0604030504040204" pitchFamily="50" charset="-128"/>
                <a:ea typeface="メイリオ" panose="020B0604030504040204" pitchFamily="50" charset="-128"/>
                <a:cs typeface="メイリオ" panose="020B0604030504040204" pitchFamily="50" charset="-128"/>
              </a:rPr>
              <a:t>　カスタマイズについて</a:t>
            </a:r>
            <a:r>
              <a:rPr lang="en-US" altLang="ja-JP" sz="1500" b="1"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500" b="1"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500" b="1"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 name="図 19">
            <a:extLst>
              <a:ext uri="{FF2B5EF4-FFF2-40B4-BE49-F238E27FC236}">
                <a16:creationId xmlns:a16="http://schemas.microsoft.com/office/drawing/2014/main" id="{3C731B35-F742-88B9-FC65-67E1ACA8B28E}"/>
              </a:ext>
            </a:extLst>
          </p:cNvPr>
          <p:cNvPicPr>
            <a:picLocks noChangeAspect="1"/>
          </p:cNvPicPr>
          <p:nvPr/>
        </p:nvPicPr>
        <p:blipFill>
          <a:blip r:embed="rId3"/>
          <a:stretch>
            <a:fillRect/>
          </a:stretch>
        </p:blipFill>
        <p:spPr>
          <a:xfrm>
            <a:off x="418891" y="6374919"/>
            <a:ext cx="836681" cy="287978"/>
          </a:xfrm>
          <a:prstGeom prst="rect">
            <a:avLst/>
          </a:prstGeom>
        </p:spPr>
      </p:pic>
      <p:sp>
        <p:nvSpPr>
          <p:cNvPr id="21" name="正方形/長方形 20">
            <a:extLst>
              <a:ext uri="{FF2B5EF4-FFF2-40B4-BE49-F238E27FC236}">
                <a16:creationId xmlns:a16="http://schemas.microsoft.com/office/drawing/2014/main" id="{C06EF5EE-B403-3F91-A15F-076B32A27D64}"/>
              </a:ext>
            </a:extLst>
          </p:cNvPr>
          <p:cNvSpPr/>
          <p:nvPr/>
        </p:nvSpPr>
        <p:spPr>
          <a:xfrm>
            <a:off x="-1" y="0"/>
            <a:ext cx="9905999" cy="80945"/>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7AE84301-5FD5-8587-4C90-62DB2E101ADC}"/>
              </a:ext>
            </a:extLst>
          </p:cNvPr>
          <p:cNvSpPr/>
          <p:nvPr/>
        </p:nvSpPr>
        <p:spPr>
          <a:xfrm>
            <a:off x="-2" y="6775898"/>
            <a:ext cx="9905999" cy="80945"/>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1CBCB225-65E0-7704-9E17-F1883C4CCE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719" y="4806853"/>
            <a:ext cx="1181742" cy="782640"/>
          </a:xfrm>
          <a:prstGeom prst="rect">
            <a:avLst/>
          </a:prstGeom>
        </p:spPr>
      </p:pic>
      <p:pic>
        <p:nvPicPr>
          <p:cNvPr id="19" name="図 18">
            <a:extLst>
              <a:ext uri="{FF2B5EF4-FFF2-40B4-BE49-F238E27FC236}">
                <a16:creationId xmlns:a16="http://schemas.microsoft.com/office/drawing/2014/main" id="{6F073E69-9624-A224-D296-9D32955BCC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
          <a:stretch/>
        </p:blipFill>
        <p:spPr>
          <a:xfrm>
            <a:off x="1965256" y="4803359"/>
            <a:ext cx="1155180" cy="743645"/>
          </a:xfrm>
          <a:prstGeom prst="rect">
            <a:avLst/>
          </a:prstGeom>
        </p:spPr>
      </p:pic>
      <p:sp>
        <p:nvSpPr>
          <p:cNvPr id="22" name="テキスト ボックス 21">
            <a:extLst>
              <a:ext uri="{FF2B5EF4-FFF2-40B4-BE49-F238E27FC236}">
                <a16:creationId xmlns:a16="http://schemas.microsoft.com/office/drawing/2014/main" id="{AB95F1BE-FCAB-B38D-FFF0-26ED3C6576C7}"/>
              </a:ext>
            </a:extLst>
          </p:cNvPr>
          <p:cNvSpPr txBox="1"/>
          <p:nvPr/>
        </p:nvSpPr>
        <p:spPr>
          <a:xfrm>
            <a:off x="420830" y="976328"/>
            <a:ext cx="9475053" cy="461665"/>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オリジナル</a:t>
            </a:r>
            <a:r>
              <a:rPr lang="ja-JP" altLang="en-US" sz="2400"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サイト</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にカスタマイズして</a:t>
            </a:r>
            <a:r>
              <a:rPr lang="ja-JP" altLang="en-US"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自社商品も掲載可能</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です！</a:t>
            </a:r>
          </a:p>
        </p:txBody>
      </p:sp>
      <p:pic>
        <p:nvPicPr>
          <p:cNvPr id="23" name="図 22">
            <a:extLst>
              <a:ext uri="{FF2B5EF4-FFF2-40B4-BE49-F238E27FC236}">
                <a16:creationId xmlns:a16="http://schemas.microsoft.com/office/drawing/2014/main" id="{AFD0C0EC-E485-7DE8-7045-A955199B94D0}"/>
              </a:ext>
            </a:extLst>
          </p:cNvPr>
          <p:cNvPicPr>
            <a:picLocks noChangeAspect="1"/>
          </p:cNvPicPr>
          <p:nvPr/>
        </p:nvPicPr>
        <p:blipFill>
          <a:blip r:embed="rId6"/>
          <a:stretch>
            <a:fillRect/>
          </a:stretch>
        </p:blipFill>
        <p:spPr>
          <a:xfrm>
            <a:off x="8353489" y="4775822"/>
            <a:ext cx="1269914" cy="895289"/>
          </a:xfrm>
          <a:prstGeom prst="rect">
            <a:avLst/>
          </a:prstGeom>
        </p:spPr>
      </p:pic>
      <p:pic>
        <p:nvPicPr>
          <p:cNvPr id="24" name="図 23">
            <a:extLst>
              <a:ext uri="{FF2B5EF4-FFF2-40B4-BE49-F238E27FC236}">
                <a16:creationId xmlns:a16="http://schemas.microsoft.com/office/drawing/2014/main" id="{75CB4A3C-0FFD-1BDA-26CF-CE7C6033DD37}"/>
              </a:ext>
            </a:extLst>
          </p:cNvPr>
          <p:cNvPicPr>
            <a:picLocks noChangeAspect="1"/>
          </p:cNvPicPr>
          <p:nvPr/>
        </p:nvPicPr>
        <p:blipFill>
          <a:blip r:embed="rId7"/>
          <a:stretch>
            <a:fillRect/>
          </a:stretch>
        </p:blipFill>
        <p:spPr>
          <a:xfrm>
            <a:off x="6524626" y="4744074"/>
            <a:ext cx="1396905" cy="927037"/>
          </a:xfrm>
          <a:prstGeom prst="rect">
            <a:avLst/>
          </a:prstGeom>
        </p:spPr>
      </p:pic>
      <p:grpSp>
        <p:nvGrpSpPr>
          <p:cNvPr id="26" name="グループ化 25">
            <a:extLst>
              <a:ext uri="{FF2B5EF4-FFF2-40B4-BE49-F238E27FC236}">
                <a16:creationId xmlns:a16="http://schemas.microsoft.com/office/drawing/2014/main" id="{F07E21A6-CA99-AB96-416B-CDB89EC1C003}"/>
              </a:ext>
            </a:extLst>
          </p:cNvPr>
          <p:cNvGrpSpPr/>
          <p:nvPr/>
        </p:nvGrpSpPr>
        <p:grpSpPr>
          <a:xfrm>
            <a:off x="3592208" y="4775822"/>
            <a:ext cx="1372193" cy="895289"/>
            <a:chOff x="3419902" y="5199229"/>
            <a:chExt cx="1372193" cy="895289"/>
          </a:xfrm>
        </p:grpSpPr>
        <p:pic>
          <p:nvPicPr>
            <p:cNvPr id="27" name="図 26">
              <a:extLst>
                <a:ext uri="{FF2B5EF4-FFF2-40B4-BE49-F238E27FC236}">
                  <a16:creationId xmlns:a16="http://schemas.microsoft.com/office/drawing/2014/main" id="{0F4D6D76-1228-48F2-2BAA-CDD117ED5C63}"/>
                </a:ext>
              </a:extLst>
            </p:cNvPr>
            <p:cNvPicPr>
              <a:picLocks noChangeAspect="1"/>
            </p:cNvPicPr>
            <p:nvPr/>
          </p:nvPicPr>
          <p:blipFill>
            <a:blip r:embed="rId7"/>
            <a:stretch>
              <a:fillRect/>
            </a:stretch>
          </p:blipFill>
          <p:spPr>
            <a:xfrm>
              <a:off x="3419902" y="5199229"/>
              <a:ext cx="1372193" cy="895289"/>
            </a:xfrm>
            <a:prstGeom prst="rect">
              <a:avLst/>
            </a:prstGeom>
          </p:spPr>
        </p:pic>
        <p:pic>
          <p:nvPicPr>
            <p:cNvPr id="28" name="図 27">
              <a:extLst>
                <a:ext uri="{FF2B5EF4-FFF2-40B4-BE49-F238E27FC236}">
                  <a16:creationId xmlns:a16="http://schemas.microsoft.com/office/drawing/2014/main" id="{5C8ABF79-945B-6FF2-CB13-19FADCB399F3}"/>
                </a:ext>
              </a:extLst>
            </p:cNvPr>
            <p:cNvPicPr>
              <a:picLocks noChangeAspect="1"/>
            </p:cNvPicPr>
            <p:nvPr/>
          </p:nvPicPr>
          <p:blipFill>
            <a:blip r:embed="rId8"/>
            <a:stretch>
              <a:fillRect/>
            </a:stretch>
          </p:blipFill>
          <p:spPr>
            <a:xfrm>
              <a:off x="3468505" y="5439598"/>
              <a:ext cx="1300464" cy="461665"/>
            </a:xfrm>
            <a:prstGeom prst="rect">
              <a:avLst/>
            </a:prstGeom>
          </p:spPr>
        </p:pic>
      </p:grpSp>
      <p:pic>
        <p:nvPicPr>
          <p:cNvPr id="29" name="図 28">
            <a:extLst>
              <a:ext uri="{FF2B5EF4-FFF2-40B4-BE49-F238E27FC236}">
                <a16:creationId xmlns:a16="http://schemas.microsoft.com/office/drawing/2014/main" id="{D8BAB39D-9A89-E228-A3A1-9438C55846BA}"/>
              </a:ext>
            </a:extLst>
          </p:cNvPr>
          <p:cNvPicPr>
            <a:picLocks noChangeAspect="1"/>
          </p:cNvPicPr>
          <p:nvPr/>
        </p:nvPicPr>
        <p:blipFill>
          <a:blip r:embed="rId9"/>
          <a:stretch>
            <a:fillRect/>
          </a:stretch>
        </p:blipFill>
        <p:spPr>
          <a:xfrm>
            <a:off x="5486745" y="4734845"/>
            <a:ext cx="679184" cy="895289"/>
          </a:xfrm>
          <a:prstGeom prst="rect">
            <a:avLst/>
          </a:prstGeom>
        </p:spPr>
      </p:pic>
      <p:sp>
        <p:nvSpPr>
          <p:cNvPr id="30" name="右矢印 28">
            <a:extLst>
              <a:ext uri="{FF2B5EF4-FFF2-40B4-BE49-F238E27FC236}">
                <a16:creationId xmlns:a16="http://schemas.microsoft.com/office/drawing/2014/main" id="{958CA9DD-ED74-37B0-32C2-4B21A2B66064}"/>
              </a:ext>
            </a:extLst>
          </p:cNvPr>
          <p:cNvSpPr/>
          <p:nvPr/>
        </p:nvSpPr>
        <p:spPr>
          <a:xfrm>
            <a:off x="1508872" y="4990470"/>
            <a:ext cx="325157" cy="303031"/>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endParaRPr>
          </a:p>
        </p:txBody>
      </p:sp>
      <p:sp>
        <p:nvSpPr>
          <p:cNvPr id="31" name="右矢印 28">
            <a:extLst>
              <a:ext uri="{FF2B5EF4-FFF2-40B4-BE49-F238E27FC236}">
                <a16:creationId xmlns:a16="http://schemas.microsoft.com/office/drawing/2014/main" id="{FBA34611-8854-4BF6-D485-1279FF460E78}"/>
              </a:ext>
            </a:extLst>
          </p:cNvPr>
          <p:cNvSpPr/>
          <p:nvPr/>
        </p:nvSpPr>
        <p:spPr>
          <a:xfrm>
            <a:off x="5045610" y="5023665"/>
            <a:ext cx="325157" cy="303031"/>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endParaRPr>
          </a:p>
        </p:txBody>
      </p:sp>
      <p:sp>
        <p:nvSpPr>
          <p:cNvPr id="32" name="右矢印 28">
            <a:extLst>
              <a:ext uri="{FF2B5EF4-FFF2-40B4-BE49-F238E27FC236}">
                <a16:creationId xmlns:a16="http://schemas.microsoft.com/office/drawing/2014/main" id="{07BD0468-BF2D-295F-602D-6B5384350AD4}"/>
              </a:ext>
            </a:extLst>
          </p:cNvPr>
          <p:cNvSpPr/>
          <p:nvPr/>
        </p:nvSpPr>
        <p:spPr>
          <a:xfrm>
            <a:off x="7956469" y="4964075"/>
            <a:ext cx="325157" cy="303031"/>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endParaRPr>
          </a:p>
        </p:txBody>
      </p:sp>
      <p:sp>
        <p:nvSpPr>
          <p:cNvPr id="33" name="テキスト ボックス 32">
            <a:extLst>
              <a:ext uri="{FF2B5EF4-FFF2-40B4-BE49-F238E27FC236}">
                <a16:creationId xmlns:a16="http://schemas.microsoft.com/office/drawing/2014/main" id="{90C8D38D-C678-4D13-0C2F-929873D98886}"/>
              </a:ext>
            </a:extLst>
          </p:cNvPr>
          <p:cNvSpPr txBox="1"/>
          <p:nvPr/>
        </p:nvSpPr>
        <p:spPr>
          <a:xfrm>
            <a:off x="327250" y="4216618"/>
            <a:ext cx="9475053" cy="461665"/>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ツールも</a:t>
            </a:r>
            <a:r>
              <a:rPr lang="ja-JP" altLang="en-US"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オリジナル作成可能</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です！</a:t>
            </a:r>
          </a:p>
        </p:txBody>
      </p:sp>
      <p:sp>
        <p:nvSpPr>
          <p:cNvPr id="34" name="テキスト ボックス 33">
            <a:extLst>
              <a:ext uri="{FF2B5EF4-FFF2-40B4-BE49-F238E27FC236}">
                <a16:creationId xmlns:a16="http://schemas.microsoft.com/office/drawing/2014/main" id="{0F0CA85A-A4EC-1055-4505-15148EB2CC54}"/>
              </a:ext>
            </a:extLst>
          </p:cNvPr>
          <p:cNvSpPr txBox="1"/>
          <p:nvPr/>
        </p:nvSpPr>
        <p:spPr>
          <a:xfrm>
            <a:off x="1274578" y="5724708"/>
            <a:ext cx="831755" cy="276999"/>
          </a:xfrm>
          <a:prstGeom prst="rect">
            <a:avLst/>
          </a:prstGeom>
          <a:noFill/>
        </p:spPr>
        <p:txBody>
          <a:bodyPr wrap="square" rtlCol="0">
            <a:spAutoFit/>
          </a:bodyPr>
          <a:lstStyle/>
          <a:p>
            <a:pPr algn="ctr"/>
            <a:r>
              <a:rPr lang="ja-JP" altLang="en-US" sz="1200"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カード</a:t>
            </a:r>
          </a:p>
        </p:txBody>
      </p:sp>
      <p:sp>
        <p:nvSpPr>
          <p:cNvPr id="35" name="テキスト ボックス 34">
            <a:extLst>
              <a:ext uri="{FF2B5EF4-FFF2-40B4-BE49-F238E27FC236}">
                <a16:creationId xmlns:a16="http://schemas.microsoft.com/office/drawing/2014/main" id="{BB0FF509-56B7-AE70-C8CB-2FD7C184EFAC}"/>
              </a:ext>
            </a:extLst>
          </p:cNvPr>
          <p:cNvSpPr txBox="1"/>
          <p:nvPr/>
        </p:nvSpPr>
        <p:spPr>
          <a:xfrm>
            <a:off x="7583426" y="5769097"/>
            <a:ext cx="1071241" cy="276999"/>
          </a:xfrm>
          <a:prstGeom prst="rect">
            <a:avLst/>
          </a:prstGeom>
          <a:noFill/>
        </p:spPr>
        <p:txBody>
          <a:bodyPr wrap="square" rtlCol="0">
            <a:spAutoFit/>
          </a:bodyPr>
          <a:lstStyle/>
          <a:p>
            <a:pPr algn="ctr"/>
            <a:r>
              <a:rPr lang="ja-JP" altLang="en-US" sz="1200"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パッケージ</a:t>
            </a:r>
          </a:p>
        </p:txBody>
      </p:sp>
      <p:sp>
        <p:nvSpPr>
          <p:cNvPr id="36" name="テキスト ボックス 35">
            <a:extLst>
              <a:ext uri="{FF2B5EF4-FFF2-40B4-BE49-F238E27FC236}">
                <a16:creationId xmlns:a16="http://schemas.microsoft.com/office/drawing/2014/main" id="{DD6D86B1-4F4C-299A-EFD9-5EB9437BF876}"/>
              </a:ext>
            </a:extLst>
          </p:cNvPr>
          <p:cNvSpPr txBox="1"/>
          <p:nvPr/>
        </p:nvSpPr>
        <p:spPr>
          <a:xfrm>
            <a:off x="4472259" y="5768650"/>
            <a:ext cx="1372193" cy="276999"/>
          </a:xfrm>
          <a:prstGeom prst="rect">
            <a:avLst/>
          </a:prstGeom>
          <a:noFill/>
        </p:spPr>
        <p:txBody>
          <a:bodyPr wrap="square" rtlCol="0">
            <a:spAutoFit/>
          </a:bodyPr>
          <a:lstStyle/>
          <a:p>
            <a:pPr algn="ctr"/>
            <a:r>
              <a:rPr lang="ja-JP" altLang="en-US" sz="1200"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リーフレット</a:t>
            </a:r>
          </a:p>
        </p:txBody>
      </p:sp>
      <p:pic>
        <p:nvPicPr>
          <p:cNvPr id="37" name="図 36">
            <a:extLst>
              <a:ext uri="{FF2B5EF4-FFF2-40B4-BE49-F238E27FC236}">
                <a16:creationId xmlns:a16="http://schemas.microsoft.com/office/drawing/2014/main" id="{1CC6EFEB-E702-82BE-5524-5ED6EA8EAE3E}"/>
              </a:ext>
            </a:extLst>
          </p:cNvPr>
          <p:cNvPicPr>
            <a:picLocks noChangeAspect="1"/>
          </p:cNvPicPr>
          <p:nvPr/>
        </p:nvPicPr>
        <p:blipFill>
          <a:blip r:embed="rId10"/>
          <a:stretch>
            <a:fillRect/>
          </a:stretch>
        </p:blipFill>
        <p:spPr>
          <a:xfrm>
            <a:off x="488800" y="1586742"/>
            <a:ext cx="3748525" cy="2211478"/>
          </a:xfrm>
          <a:prstGeom prst="rect">
            <a:avLst/>
          </a:prstGeom>
        </p:spPr>
      </p:pic>
      <p:grpSp>
        <p:nvGrpSpPr>
          <p:cNvPr id="3" name="グループ化 2">
            <a:extLst>
              <a:ext uri="{FF2B5EF4-FFF2-40B4-BE49-F238E27FC236}">
                <a16:creationId xmlns:a16="http://schemas.microsoft.com/office/drawing/2014/main" id="{8A3052D8-D09E-63C7-3FB4-401F181D018C}"/>
              </a:ext>
            </a:extLst>
          </p:cNvPr>
          <p:cNvGrpSpPr/>
          <p:nvPr/>
        </p:nvGrpSpPr>
        <p:grpSpPr>
          <a:xfrm>
            <a:off x="6238106" y="2696803"/>
            <a:ext cx="2122686" cy="303052"/>
            <a:chOff x="896393" y="4404652"/>
            <a:chExt cx="2838416" cy="517036"/>
          </a:xfrm>
        </p:grpSpPr>
        <p:pic>
          <p:nvPicPr>
            <p:cNvPr id="4" name="図 3">
              <a:extLst>
                <a:ext uri="{FF2B5EF4-FFF2-40B4-BE49-F238E27FC236}">
                  <a16:creationId xmlns:a16="http://schemas.microsoft.com/office/drawing/2014/main" id="{464EDD29-B0CF-16AF-8E1D-4A596EAB5558}"/>
                </a:ext>
              </a:extLst>
            </p:cNvPr>
            <p:cNvPicPr>
              <a:picLocks noChangeAspect="1"/>
            </p:cNvPicPr>
            <p:nvPr/>
          </p:nvPicPr>
          <p:blipFill>
            <a:blip r:embed="rId11"/>
            <a:stretch>
              <a:fillRect/>
            </a:stretch>
          </p:blipFill>
          <p:spPr>
            <a:xfrm>
              <a:off x="3081892" y="4404652"/>
              <a:ext cx="652917" cy="145093"/>
            </a:xfrm>
            <a:prstGeom prst="rect">
              <a:avLst/>
            </a:prstGeom>
          </p:spPr>
        </p:pic>
        <p:pic>
          <p:nvPicPr>
            <p:cNvPr id="6" name="図 5">
              <a:extLst>
                <a:ext uri="{FF2B5EF4-FFF2-40B4-BE49-F238E27FC236}">
                  <a16:creationId xmlns:a16="http://schemas.microsoft.com/office/drawing/2014/main" id="{89962D27-38A8-A1F7-BE39-F4144B5A2BCF}"/>
                </a:ext>
              </a:extLst>
            </p:cNvPr>
            <p:cNvPicPr>
              <a:picLocks noChangeAspect="1"/>
            </p:cNvPicPr>
            <p:nvPr/>
          </p:nvPicPr>
          <p:blipFill>
            <a:blip r:embed="rId11"/>
            <a:stretch>
              <a:fillRect/>
            </a:stretch>
          </p:blipFill>
          <p:spPr>
            <a:xfrm>
              <a:off x="2356883" y="4407258"/>
              <a:ext cx="652912" cy="145092"/>
            </a:xfrm>
            <a:prstGeom prst="rect">
              <a:avLst/>
            </a:prstGeom>
          </p:spPr>
        </p:pic>
        <p:pic>
          <p:nvPicPr>
            <p:cNvPr id="8" name="図 7">
              <a:extLst>
                <a:ext uri="{FF2B5EF4-FFF2-40B4-BE49-F238E27FC236}">
                  <a16:creationId xmlns:a16="http://schemas.microsoft.com/office/drawing/2014/main" id="{C437F474-5E6F-4AA5-136A-66D2033D9AD1}"/>
                </a:ext>
              </a:extLst>
            </p:cNvPr>
            <p:cNvPicPr>
              <a:picLocks noChangeAspect="1"/>
            </p:cNvPicPr>
            <p:nvPr/>
          </p:nvPicPr>
          <p:blipFill>
            <a:blip r:embed="rId11"/>
            <a:stretch>
              <a:fillRect/>
            </a:stretch>
          </p:blipFill>
          <p:spPr>
            <a:xfrm>
              <a:off x="1613520" y="4420423"/>
              <a:ext cx="652912" cy="145092"/>
            </a:xfrm>
            <a:prstGeom prst="rect">
              <a:avLst/>
            </a:prstGeom>
          </p:spPr>
        </p:pic>
        <p:pic>
          <p:nvPicPr>
            <p:cNvPr id="9" name="図 8">
              <a:extLst>
                <a:ext uri="{FF2B5EF4-FFF2-40B4-BE49-F238E27FC236}">
                  <a16:creationId xmlns:a16="http://schemas.microsoft.com/office/drawing/2014/main" id="{C750E857-A4AE-4AA2-9E8C-A971B8A47F79}"/>
                </a:ext>
              </a:extLst>
            </p:cNvPr>
            <p:cNvPicPr>
              <a:picLocks noChangeAspect="1"/>
            </p:cNvPicPr>
            <p:nvPr/>
          </p:nvPicPr>
          <p:blipFill>
            <a:blip r:embed="rId11"/>
            <a:stretch>
              <a:fillRect/>
            </a:stretch>
          </p:blipFill>
          <p:spPr>
            <a:xfrm>
              <a:off x="896393" y="4409932"/>
              <a:ext cx="652912" cy="145092"/>
            </a:xfrm>
            <a:prstGeom prst="rect">
              <a:avLst/>
            </a:prstGeom>
          </p:spPr>
        </p:pic>
        <p:pic>
          <p:nvPicPr>
            <p:cNvPr id="16" name="図 15">
              <a:extLst>
                <a:ext uri="{FF2B5EF4-FFF2-40B4-BE49-F238E27FC236}">
                  <a16:creationId xmlns:a16="http://schemas.microsoft.com/office/drawing/2014/main" id="{D42EC1EA-D8FC-29D8-1884-60ED5F0D3AD3}"/>
                </a:ext>
              </a:extLst>
            </p:cNvPr>
            <p:cNvPicPr>
              <a:picLocks noChangeAspect="1"/>
            </p:cNvPicPr>
            <p:nvPr/>
          </p:nvPicPr>
          <p:blipFill>
            <a:blip r:embed="rId12"/>
            <a:stretch>
              <a:fillRect/>
            </a:stretch>
          </p:blipFill>
          <p:spPr>
            <a:xfrm>
              <a:off x="1975243" y="4671183"/>
              <a:ext cx="838901" cy="250505"/>
            </a:xfrm>
            <a:prstGeom prst="rect">
              <a:avLst/>
            </a:prstGeom>
            <a:ln>
              <a:solidFill>
                <a:schemeClr val="bg1"/>
              </a:solidFill>
            </a:ln>
          </p:spPr>
        </p:pic>
      </p:grpSp>
      <p:sp>
        <p:nvSpPr>
          <p:cNvPr id="17" name="右矢印 28">
            <a:extLst>
              <a:ext uri="{FF2B5EF4-FFF2-40B4-BE49-F238E27FC236}">
                <a16:creationId xmlns:a16="http://schemas.microsoft.com/office/drawing/2014/main" id="{8B3C6B2C-6821-BD9A-BC5A-2B854E220786}"/>
              </a:ext>
            </a:extLst>
          </p:cNvPr>
          <p:cNvSpPr/>
          <p:nvPr/>
        </p:nvSpPr>
        <p:spPr>
          <a:xfrm>
            <a:off x="4450969" y="2453801"/>
            <a:ext cx="586075" cy="607494"/>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endParaRPr>
          </a:p>
        </p:txBody>
      </p:sp>
    </p:spTree>
    <p:extLst>
      <p:ext uri="{BB962C8B-B14F-4D97-AF65-F5344CB8AC3E}">
        <p14:creationId xmlns:p14="http://schemas.microsoft.com/office/powerpoint/2010/main" val="253909414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6713</TotalTime>
  <Words>1680</Words>
  <Application>Microsoft Office PowerPoint</Application>
  <PresentationFormat>A4 210 x 297 mm</PresentationFormat>
  <Paragraphs>249</Paragraphs>
  <Slides>16</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16</vt:i4>
      </vt:variant>
    </vt:vector>
  </HeadingPairs>
  <TitlesOfParts>
    <vt:vector size="25" baseType="lpstr">
      <vt:lpstr>AR P明朝体U</vt:lpstr>
      <vt:lpstr>ＤＨＰ平成ゴシックW5</vt:lpstr>
      <vt:lpstr>HGP創英ﾌﾟﾚｾﾞﾝｽEB</vt:lpstr>
      <vt:lpstr>Meiryo UI</vt:lpstr>
      <vt:lpstr>メイリオ</vt:lpstr>
      <vt:lpstr>Arial</vt:lpstr>
      <vt:lpstr>Calibri</vt:lpstr>
      <vt:lpstr>Courier New</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8122-渡辺　 京一郎</dc:creator>
  <cp:lastModifiedBy>竹内　 成宜</cp:lastModifiedBy>
  <cp:revision>137</cp:revision>
  <cp:lastPrinted>2024-04-24T02:43:07Z</cp:lastPrinted>
  <dcterms:created xsi:type="dcterms:W3CDTF">2016-10-20T00:18:49Z</dcterms:created>
  <dcterms:modified xsi:type="dcterms:W3CDTF">2026-02-06T01:02:30Z</dcterms:modified>
</cp:coreProperties>
</file>